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3" r:id="rId6"/>
    <p:sldId id="302" r:id="rId7"/>
    <p:sldId id="281" r:id="rId8"/>
    <p:sldId id="284" r:id="rId9"/>
    <p:sldId id="300" r:id="rId10"/>
    <p:sldId id="299" r:id="rId11"/>
    <p:sldId id="259" r:id="rId12"/>
    <p:sldId id="260" r:id="rId13"/>
    <p:sldId id="267" r:id="rId14"/>
    <p:sldId id="268" r:id="rId15"/>
    <p:sldId id="286" r:id="rId16"/>
    <p:sldId id="290" r:id="rId17"/>
    <p:sldId id="288" r:id="rId18"/>
    <p:sldId id="289" r:id="rId19"/>
    <p:sldId id="287" r:id="rId20"/>
    <p:sldId id="291" r:id="rId21"/>
    <p:sldId id="261" r:id="rId22"/>
    <p:sldId id="262" r:id="rId23"/>
    <p:sldId id="270" r:id="rId24"/>
    <p:sldId id="271" r:id="rId25"/>
    <p:sldId id="295" r:id="rId26"/>
    <p:sldId id="272" r:id="rId27"/>
    <p:sldId id="294" r:id="rId28"/>
    <p:sldId id="296" r:id="rId29"/>
    <p:sldId id="263" r:id="rId30"/>
    <p:sldId id="264" r:id="rId31"/>
    <p:sldId id="273" r:id="rId32"/>
    <p:sldId id="274" r:id="rId33"/>
    <p:sldId id="301" r:id="rId34"/>
    <p:sldId id="275" r:id="rId35"/>
    <p:sldId id="298" r:id="rId36"/>
    <p:sldId id="297" r:id="rId37"/>
    <p:sldId id="265" r:id="rId38"/>
    <p:sldId id="266" r:id="rId39"/>
    <p:sldId id="276" r:id="rId40"/>
    <p:sldId id="277" r:id="rId41"/>
    <p:sldId id="293" r:id="rId42"/>
    <p:sldId id="292" r:id="rId43"/>
    <p:sldId id="278" r:id="rId44"/>
    <p:sldId id="269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Mestre" id="{45D1B6F6-7BC9-40DC-A163-299F472F89AE}">
          <p14:sldIdLst>
            <p14:sldId id="256"/>
          </p14:sldIdLst>
        </p14:section>
        <p14:section name="Panorama Geral" id="{F043C9A5-D35B-4D53-BD98-9BB313C975B6}">
          <p14:sldIdLst>
            <p14:sldId id="257"/>
            <p14:sldId id="258"/>
            <p14:sldId id="280"/>
            <p14:sldId id="283"/>
            <p14:sldId id="302"/>
            <p14:sldId id="281"/>
            <p14:sldId id="284"/>
            <p14:sldId id="300"/>
            <p14:sldId id="299"/>
          </p14:sldIdLst>
        </p14:section>
        <p14:section name="Redes Neurais" id="{C3688510-684D-4ED2-A485-56FA7FEEFCF2}">
          <p14:sldIdLst>
            <p14:sldId id="259"/>
            <p14:sldId id="260"/>
            <p14:sldId id="267"/>
            <p14:sldId id="268"/>
            <p14:sldId id="286"/>
            <p14:sldId id="290"/>
            <p14:sldId id="288"/>
            <p14:sldId id="289"/>
            <p14:sldId id="287"/>
            <p14:sldId id="291"/>
          </p14:sldIdLst>
        </p14:section>
        <p14:section name="Séries Temporais / Arima" id="{CA78671F-B8B1-4269-BA52-66EDA6B97C02}">
          <p14:sldIdLst>
            <p14:sldId id="261"/>
            <p14:sldId id="262"/>
            <p14:sldId id="270"/>
            <p14:sldId id="271"/>
            <p14:sldId id="295"/>
            <p14:sldId id="272"/>
            <p14:sldId id="294"/>
            <p14:sldId id="296"/>
          </p14:sldIdLst>
        </p14:section>
        <p14:section name="Comparativos" id="{821A799D-2273-4108-A11F-2C391C7EB427}">
          <p14:sldIdLst>
            <p14:sldId id="263"/>
            <p14:sldId id="264"/>
            <p14:sldId id="273"/>
            <p14:sldId id="274"/>
            <p14:sldId id="301"/>
            <p14:sldId id="275"/>
            <p14:sldId id="298"/>
            <p14:sldId id="297"/>
          </p14:sldIdLst>
        </p14:section>
        <p14:section name="Conclusões" id="{10DF0F9D-0F87-4FB3-AE0F-412E697E34FD}">
          <p14:sldIdLst>
            <p14:sldId id="265"/>
            <p14:sldId id="266"/>
            <p14:sldId id="276"/>
            <p14:sldId id="277"/>
            <p14:sldId id="293"/>
            <p14:sldId id="292"/>
            <p14:sldId id="278"/>
            <p14:sldId id="269"/>
          </p14:sldIdLst>
        </p14:section>
        <p14:section name="Fim" id="{FBB52B09-0436-4264-A9A6-5C64BE471CE0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10304"/>
    <a:srgbClr val="79F2F1"/>
    <a:srgbClr val="4472C4"/>
    <a:srgbClr val="032F4A"/>
    <a:srgbClr val="000000"/>
    <a:srgbClr val="020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291" autoAdjust="0"/>
  </p:normalViewPr>
  <p:slideViewPr>
    <p:cSldViewPr snapToGrid="0">
      <p:cViewPr varScale="1">
        <p:scale>
          <a:sx n="69" d="100"/>
          <a:sy n="69" d="100"/>
        </p:scale>
        <p:origin x="696" y="4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B47A-77F8-4199-B339-C10EFFF24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7AA76-CEE2-4773-A56E-CC072ACBC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9ABB-EAFA-4309-9456-4FEEBBDE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99E07-B703-4F45-8C5B-5B4A31E9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272-3014-45C1-B608-E5A202A8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8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3773-F658-4ABA-AF77-737FB721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13EB5-E57C-4C28-A290-2ED4F44D8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8E290-FAB7-4FF4-B247-3DE20384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39424-E707-4644-85D9-C2BFA2F9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BDAF-B23C-4997-82C1-18220ED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F2191-55D9-4F11-8CF1-24FBA1366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FD8FF-4296-40ED-A44B-2532920FC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1B2F-9CF9-40BF-B690-838E6AC3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E770-D3D5-4687-BCB4-AB075685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D96B4-A383-4872-B397-22833693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1625-66F3-45B5-AA46-03EC7787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7D5C-3CE6-42B1-8CEF-5BECDF9C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8E17-9CDB-4734-A27A-5E2879E7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0AC4C-EBEC-418F-9F98-84BAC2BD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4EAF-DC19-4275-A2BC-30F0E78D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7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4274-D4B3-4888-8B45-A3A90C90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11E2C-9110-48FC-AA58-BA044C0B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0A674-3A8A-4622-94DF-CF206E61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0B21-D65D-4A9B-8615-93259BC7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01B73-220A-4745-A319-100C2709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0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98E3-9CB8-4CF8-912B-1ED44C18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D474-2A62-4DC7-8FF7-88C52FE7B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3E54E-7E4D-4526-AAA2-4857F94E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BA690-EA5B-4719-859C-C8070D7A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68E8F-1387-4336-A1E4-6EFB30B6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4A9E6-22CE-4832-A230-9BE63323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8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068-D914-4301-858A-0E0C9BE0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573E5-4F4B-4FBB-BD9C-046C14C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9EBC3-A9D0-45FF-9259-5FC7E431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87E1-58B3-447C-B5C4-5F7E230EB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126A0-807A-4904-ACF0-D49C50961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EA4D8-6924-446B-93BC-0FF0EAD6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F3EC0-6AF6-49E1-B4F2-F7F9807D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DEBC7-33A4-4017-A08B-9E663470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976B-0B4E-403A-A630-0C4BA661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FF19F-35CA-4E1F-96F4-EB36F5A4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7D7A8-3D58-4E52-8767-FE670509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3619E-0E6B-4AC9-8862-CE1C4A6A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016EC-41DA-4DD4-9394-947AD152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6B579-7F58-466B-A2F1-4CC70E21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35B1-49B3-40E7-955B-094F52EB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003-8409-499B-807F-77428AD6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9A4C-245C-449F-BB54-4D157BF03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EEEE2-F26E-46C0-8349-3F2167E22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AE0FB-885A-4542-B6A6-FF116A78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2C0DB-EA28-4C8C-B163-9A3D11CE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1A4AF-E6BC-4F02-A24C-8AD42C1B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0E89-E661-40DF-8B82-0EC386F7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4CC68-56D9-4CF5-83A7-51FB17EB2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6C75C-D001-4489-AEB9-9916AE732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6D2CB-38C0-4F5A-BD79-D64A2F2A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FE5AB-8161-4E60-94DE-50A96D85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767F7-10A2-41BE-B46C-544F7694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E0F8E-28C9-441C-99DA-A8105B44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36F2-68C7-487D-8897-6F5098BF8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7E431-4A6C-433C-94DE-1CCDA6EBD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ECC24-6870-4AEF-8EE7-A5BD122D046C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3E88-F9CA-4161-9D00-D207302E8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5D0B-ACCF-49F6-BD23-0BB3A6A9D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4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37.xml"/><Relationship Id="rId3" Type="http://schemas.openxmlformats.org/officeDocument/2006/relationships/image" Target="../media/image2.png"/><Relationship Id="rId7" Type="http://schemas.openxmlformats.org/officeDocument/2006/relationships/slide" Target="slide21.xml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10" Type="http://schemas.openxmlformats.org/officeDocument/2006/relationships/slide" Target="slide29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11.xml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slide" Target="slide9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slide" Target="slide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2.svg"/><Relationship Id="rId7" Type="http://schemas.openxmlformats.org/officeDocument/2006/relationships/slide" Target="slide1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10" Type="http://schemas.openxmlformats.org/officeDocument/2006/relationships/image" Target="../media/image25.png"/><Relationship Id="rId4" Type="http://schemas.openxmlformats.org/officeDocument/2006/relationships/slide" Target="slide20.xml"/><Relationship Id="rId9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2.sv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2.sv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slide" Target="slide1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6.png"/><Relationship Id="rId4" Type="http://schemas.openxmlformats.org/officeDocument/2006/relationships/slide" Target="slide44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6.png"/><Relationship Id="rId4" Type="http://schemas.openxmlformats.org/officeDocument/2006/relationships/slide" Target="slide4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sv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6.png"/><Relationship Id="rId4" Type="http://schemas.openxmlformats.org/officeDocument/2006/relationships/slide" Target="slide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sv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image" Target="../media/image37.png"/><Relationship Id="rId10" Type="http://schemas.openxmlformats.org/officeDocument/2006/relationships/image" Target="../media/image15.svg"/><Relationship Id="rId4" Type="http://schemas.openxmlformats.org/officeDocument/2006/relationships/slide" Target="slide14.xml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23.xml"/><Relationship Id="rId7" Type="http://schemas.openxmlformats.org/officeDocument/2006/relationships/image" Target="../media/image43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slide" Target="slide27.xml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1.sv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5.svg"/><Relationship Id="rId7" Type="http://schemas.openxmlformats.org/officeDocument/2006/relationships/slide" Target="slide2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62.png"/><Relationship Id="rId3" Type="http://schemas.openxmlformats.org/officeDocument/2006/relationships/slide" Target="slide31.xml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6.svg"/><Relationship Id="rId10" Type="http://schemas.openxmlformats.org/officeDocument/2006/relationships/hyperlink" Target="https://www.statsmodels.org/devel/generated/statsmodels.tsa.arima.model.ARIMA.html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keras.io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smodels.org/devel/generated/statsmodels.tsa.arima.model.ARIMA.html" TargetMode="External"/><Relationship Id="rId13" Type="http://schemas.openxmlformats.org/officeDocument/2006/relationships/slide" Target="slide32.xml"/><Relationship Id="rId3" Type="http://schemas.openxmlformats.org/officeDocument/2006/relationships/image" Target="../media/image55.png"/><Relationship Id="rId7" Type="http://schemas.openxmlformats.org/officeDocument/2006/relationships/hyperlink" Target="https://keras.io/" TargetMode="External"/><Relationship Id="rId12" Type="http://schemas.openxmlformats.org/officeDocument/2006/relationships/image" Target="../media/image6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2.png"/><Relationship Id="rId5" Type="http://schemas.openxmlformats.org/officeDocument/2006/relationships/image" Target="../media/image63.png"/><Relationship Id="rId10" Type="http://schemas.openxmlformats.org/officeDocument/2006/relationships/image" Target="../media/image61.pn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slide" Target="slide35.xml"/><Relationship Id="rId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slide" Target="slide36.xml"/><Relationship Id="rId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5.svg"/><Relationship Id="rId7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slide" Target="slide35.xml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6.xml"/><Relationship Id="rId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slide" Target="slide40.xml"/><Relationship Id="rId4" Type="http://schemas.openxmlformats.org/officeDocument/2006/relationships/image" Target="../media/image7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5.xml"/><Relationship Id="rId4" Type="http://schemas.openxmlformats.org/officeDocument/2006/relationships/image" Target="../media/image7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slide" Target="slide4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3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0AA6D39C-ACE4-4674-91D4-2691992C6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32981F64-E284-4517-9C36-8F6074E3A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1649356"/>
                  </p:ext>
                </p:extLst>
              </p:nvPr>
            </p:nvGraphicFramePr>
            <p:xfrm>
              <a:off x="0" y="5120281"/>
              <a:ext cx="2784952" cy="1566535"/>
            </p:xfrm>
            <a:graphic>
              <a:graphicData uri="http://schemas.microsoft.com/office/powerpoint/2016/sectionzoom">
                <psez:sectionZm>
                  <psez:sectionZmObj sectionId="{F043C9A5-D35B-4D53-BD98-9BB313C975B6}">
                    <psez:zmPr id="{C51E60C9-CDF0-40D6-8B68-115317FDC7B6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84952" cy="156653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2981F64-E284-4517-9C36-8F6074E3A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120281"/>
                <a:ext cx="2784952" cy="156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5F0FB0C4-AD22-4F2A-98F1-9CC72C3394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2364628"/>
                  </p:ext>
                </p:extLst>
              </p:nvPr>
            </p:nvGraphicFramePr>
            <p:xfrm>
              <a:off x="1639634" y="2783143"/>
              <a:ext cx="3208030" cy="1804517"/>
            </p:xfrm>
            <a:graphic>
              <a:graphicData uri="http://schemas.microsoft.com/office/powerpoint/2016/sectionzoom">
                <psez:sectionZm>
                  <psez:sectionZmObj sectionId="{CA78671F-B8B1-4269-BA52-66EDA6B97C02}">
                    <psez:zmPr id="{567EC5FF-7384-4128-9600-75F43DD8269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8030" cy="180451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0FB0C4-AD22-4F2A-98F1-9CC72C339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9634" y="2783143"/>
                <a:ext cx="3208030" cy="1804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BED99051-7083-4A7F-99B2-75C5D4A1DD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192449"/>
                  </p:ext>
                </p:extLst>
              </p:nvPr>
            </p:nvGraphicFramePr>
            <p:xfrm>
              <a:off x="6538364" y="2026734"/>
              <a:ext cx="3208030" cy="1804518"/>
            </p:xfrm>
            <a:graphic>
              <a:graphicData uri="http://schemas.microsoft.com/office/powerpoint/2016/sectionzoom">
                <psez:sectionZm>
                  <psez:sectionZmObj sectionId="{821A799D-2273-4108-A11F-2C391C7EB427}">
                    <psez:zmPr id="{50D763FA-8C99-44DC-9DFE-DFDE0D316852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8030" cy="180451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ED99051-7083-4A7F-99B2-75C5D4A1DD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8364" y="2026734"/>
                <a:ext cx="3208030" cy="1804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4378A911-8890-410D-8EA0-88595EF95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496464"/>
                  </p:ext>
                </p:extLst>
              </p:nvPr>
            </p:nvGraphicFramePr>
            <p:xfrm>
              <a:off x="9130594" y="589883"/>
              <a:ext cx="3061406" cy="1722040"/>
            </p:xfrm>
            <a:graphic>
              <a:graphicData uri="http://schemas.microsoft.com/office/powerpoint/2016/sectionzoom">
                <psez:sectionZm>
                  <psez:sectionZmObj sectionId="{10DF0F9D-0F87-4FB3-AE0F-412E697E34FD}">
                    <psez:zmPr id="{38245908-092D-480E-9F02-38EFDE9B282D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61406" cy="1722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378A911-8890-410D-8EA0-88595EF95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0594" y="589883"/>
                <a:ext cx="3061406" cy="1722040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3DCFF83-348B-48DD-BAD3-3D3F69E33DDC}"/>
              </a:ext>
            </a:extLst>
          </p:cNvPr>
          <p:cNvSpPr/>
          <p:nvPr/>
        </p:nvSpPr>
        <p:spPr>
          <a:xfrm>
            <a:off x="-58992" y="249639"/>
            <a:ext cx="8477310" cy="530621"/>
          </a:xfrm>
          <a:custGeom>
            <a:avLst/>
            <a:gdLst>
              <a:gd name="connsiteX0" fmla="*/ 108670 w 8477310"/>
              <a:gd name="connsiteY0" fmla="*/ 0 h 741142"/>
              <a:gd name="connsiteX1" fmla="*/ 8199397 w 8477310"/>
              <a:gd name="connsiteY1" fmla="*/ 0 h 741142"/>
              <a:gd name="connsiteX2" fmla="*/ 8477310 w 8477310"/>
              <a:gd name="connsiteY2" fmla="*/ 277913 h 741142"/>
              <a:gd name="connsiteX3" fmla="*/ 8477310 w 8477310"/>
              <a:gd name="connsiteY3" fmla="*/ 463229 h 741142"/>
              <a:gd name="connsiteX4" fmla="*/ 8199397 w 8477310"/>
              <a:gd name="connsiteY4" fmla="*/ 741142 h 741142"/>
              <a:gd name="connsiteX5" fmla="*/ 108670 w 8477310"/>
              <a:gd name="connsiteY5" fmla="*/ 741142 h 741142"/>
              <a:gd name="connsiteX6" fmla="*/ 494 w 8477310"/>
              <a:gd name="connsiteY6" fmla="*/ 719302 h 741142"/>
              <a:gd name="connsiteX7" fmla="*/ 0 w 8477310"/>
              <a:gd name="connsiteY7" fmla="*/ 719034 h 741142"/>
              <a:gd name="connsiteX8" fmla="*/ 0 w 8477310"/>
              <a:gd name="connsiteY8" fmla="*/ 22108 h 741142"/>
              <a:gd name="connsiteX9" fmla="*/ 494 w 8477310"/>
              <a:gd name="connsiteY9" fmla="*/ 21840 h 741142"/>
              <a:gd name="connsiteX10" fmla="*/ 108670 w 8477310"/>
              <a:gd name="connsiteY10" fmla="*/ 0 h 74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77310" h="741142">
                <a:moveTo>
                  <a:pt x="108670" y="0"/>
                </a:moveTo>
                <a:lnTo>
                  <a:pt x="8199397" y="0"/>
                </a:lnTo>
                <a:cubicBezTo>
                  <a:pt x="8352884" y="0"/>
                  <a:pt x="8477310" y="124426"/>
                  <a:pt x="8477310" y="277913"/>
                </a:cubicBezTo>
                <a:lnTo>
                  <a:pt x="8477310" y="463229"/>
                </a:lnTo>
                <a:cubicBezTo>
                  <a:pt x="8477310" y="616716"/>
                  <a:pt x="8352884" y="741142"/>
                  <a:pt x="8199397" y="741142"/>
                </a:cubicBezTo>
                <a:lnTo>
                  <a:pt x="108670" y="741142"/>
                </a:lnTo>
                <a:cubicBezTo>
                  <a:pt x="70298" y="741142"/>
                  <a:pt x="33743" y="733365"/>
                  <a:pt x="494" y="719302"/>
                </a:cubicBezTo>
                <a:lnTo>
                  <a:pt x="0" y="719034"/>
                </a:lnTo>
                <a:lnTo>
                  <a:pt x="0" y="22108"/>
                </a:lnTo>
                <a:lnTo>
                  <a:pt x="494" y="21840"/>
                </a:lnTo>
                <a:cubicBezTo>
                  <a:pt x="33743" y="7777"/>
                  <a:pt x="70298" y="0"/>
                  <a:pt x="108670" y="0"/>
                </a:cubicBezTo>
                <a:close/>
              </a:path>
            </a:pathLst>
          </a:custGeom>
          <a:solidFill>
            <a:srgbClr val="010304">
              <a:alpha val="38824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3C10C8-6F02-452A-942B-3900E2463D60}"/>
              </a:ext>
            </a:extLst>
          </p:cNvPr>
          <p:cNvSpPr txBox="1"/>
          <p:nvPr/>
        </p:nvSpPr>
        <p:spPr>
          <a:xfrm>
            <a:off x="-315110" y="249639"/>
            <a:ext cx="884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 Aplicadas às Séries Temporais</a:t>
            </a:r>
          </a:p>
          <a:p>
            <a:pPr algn="ctr"/>
            <a:endParaRPr lang="pt-BR" sz="1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8" name="Section Zoom 77">
                <a:extLst>
                  <a:ext uri="{FF2B5EF4-FFF2-40B4-BE49-F238E27FC236}">
                    <a16:creationId xmlns:a16="http://schemas.microsoft.com/office/drawing/2014/main" id="{53087E1B-B910-4160-B668-D58B046BE4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4429732"/>
                  </p:ext>
                </p:extLst>
              </p:nvPr>
            </p:nvGraphicFramePr>
            <p:xfrm>
              <a:off x="4332182" y="4193478"/>
              <a:ext cx="3527636" cy="1984295"/>
            </p:xfrm>
            <a:graphic>
              <a:graphicData uri="http://schemas.microsoft.com/office/powerpoint/2016/sectionzoom">
                <psez:sectionZm>
                  <psez:sectionZmObj sectionId="{C3688510-684D-4ED2-A485-56FA7FEEFCF2}">
                    <psez:zmPr id="{12EAB0F9-46E0-4F60-AF28-A348EA45CD13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7636" cy="19842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8" name="Section Zoom 7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3087E1B-B910-4160-B668-D58B046BE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2182" y="4193478"/>
                <a:ext cx="3527636" cy="19842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5C16C7F6-1B83-4D3F-936F-57C9BA00FF63}"/>
              </a:ext>
            </a:extLst>
          </p:cNvPr>
          <p:cNvSpPr txBox="1"/>
          <p:nvPr/>
        </p:nvSpPr>
        <p:spPr>
          <a:xfrm>
            <a:off x="8418318" y="5903548"/>
            <a:ext cx="371780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800" dirty="0">
                <a:solidFill>
                  <a:schemeClr val="bg1"/>
                </a:solidFill>
                <a:latin typeface="Verdana Pro Black" panose="020B0A04030504040204" pitchFamily="34" charset="0"/>
              </a:rPr>
              <a:t>Eduardo Galvani Massino</a:t>
            </a:r>
          </a:p>
          <a:p>
            <a:pPr algn="r"/>
            <a:endParaRPr lang="pt-BR" sz="1050" dirty="0"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algn="r"/>
            <a:r>
              <a:rPr lang="pt-BR" sz="1800" dirty="0">
                <a:solidFill>
                  <a:schemeClr val="bg1"/>
                </a:solidFill>
                <a:latin typeface="Verdana Pro Black" panose="020B0A04030504040204" pitchFamily="34" charset="0"/>
              </a:rPr>
              <a:t>Universidade de São Paulo</a:t>
            </a:r>
            <a:endParaRPr lang="en-US" sz="2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14:warp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3BE39D-B78C-4E5D-98D0-65988998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1894" y="113053"/>
            <a:ext cx="481780" cy="4817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20140E-926C-4794-AE26-B99653121CB6}"/>
              </a:ext>
            </a:extLst>
          </p:cNvPr>
          <p:cNvSpPr txBox="1"/>
          <p:nvPr/>
        </p:nvSpPr>
        <p:spPr>
          <a:xfrm>
            <a:off x="572896" y="966773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problema do sobreajuste dos modelos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65B3D73-3AF3-4C40-BABF-95BBDB347E2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5B0A5588-F901-439B-BFD7-40AE6DFBBA0B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5535F9F1-AD1F-41F8-8B34-F14BAFCB0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71" y="3411487"/>
            <a:ext cx="3693828" cy="29347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637903-47F6-40BA-8986-BC94ACE6C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3" y="1456772"/>
            <a:ext cx="3674046" cy="270104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48CC0F5-012E-48DB-BF8D-45F16B233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24" y="1476104"/>
            <a:ext cx="3949200" cy="2662382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B8495411-7CF2-42E2-A506-94FA98AA9D0A}"/>
              </a:ext>
            </a:extLst>
          </p:cNvPr>
          <p:cNvSpPr/>
          <p:nvPr/>
        </p:nvSpPr>
        <p:spPr>
          <a:xfrm>
            <a:off x="5393169" y="2405777"/>
            <a:ext cx="1120812" cy="30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Dobrada para Cima 26">
            <a:extLst>
              <a:ext uri="{FF2B5EF4-FFF2-40B4-BE49-F238E27FC236}">
                <a16:creationId xmlns:a16="http://schemas.microsoft.com/office/drawing/2014/main" id="{649FD851-606F-4335-BAE9-81E69491D0B5}"/>
              </a:ext>
            </a:extLst>
          </p:cNvPr>
          <p:cNvSpPr/>
          <p:nvPr/>
        </p:nvSpPr>
        <p:spPr>
          <a:xfrm rot="16200000" flipH="1">
            <a:off x="8587534" y="4562729"/>
            <a:ext cx="863751" cy="63223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CE2168-FA76-4A7D-BD37-14F832844211}"/>
              </a:ext>
            </a:extLst>
          </p:cNvPr>
          <p:cNvSpPr txBox="1"/>
          <p:nvPr/>
        </p:nvSpPr>
        <p:spPr>
          <a:xfrm>
            <a:off x="937274" y="5729150"/>
            <a:ext cx="10324176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pt-BR" sz="1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(Allen, 2020)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E5C4E2E-1CC7-47F7-A400-F877500C468E}"/>
              </a:ext>
            </a:extLst>
          </p:cNvPr>
          <p:cNvSpPr/>
          <p:nvPr/>
        </p:nvSpPr>
        <p:spPr>
          <a:xfrm>
            <a:off x="649292" y="1456772"/>
            <a:ext cx="10889866" cy="491944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3DF1B65-FCEE-4145-B657-58B02A368C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0" y="2039487"/>
            <a:ext cx="4400550" cy="3305175"/>
          </a:xfrm>
          <a:prstGeom prst="rect">
            <a:avLst/>
          </a:prstGeom>
        </p:spPr>
      </p:pic>
      <p:sp>
        <p:nvSpPr>
          <p:cNvPr id="35" name="Oval 6">
            <a:extLst>
              <a:ext uri="{FF2B5EF4-FFF2-40B4-BE49-F238E27FC236}">
                <a16:creationId xmlns:a16="http://schemas.microsoft.com/office/drawing/2014/main" id="{11CD7479-23D6-4CDF-8FF0-692A13DA176B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C485B99D-E2D6-4F96-B1BF-3E7816ADCF11}"/>
              </a:ext>
            </a:extLst>
          </p:cNvPr>
          <p:cNvCxnSpPr>
            <a:stCxn id="35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4">
            <a:extLst>
              <a:ext uri="{FF2B5EF4-FFF2-40B4-BE49-F238E27FC236}">
                <a16:creationId xmlns:a16="http://schemas.microsoft.com/office/drawing/2014/main" id="{FE1850B4-EB8F-44D3-B821-5A3F0421A739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5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38" name="Isosceles Triangle 6">
            <a:hlinkClick r:id="rId11" action="ppaction://hlinksldjump"/>
            <a:extLst>
              <a:ext uri="{FF2B5EF4-FFF2-40B4-BE49-F238E27FC236}">
                <a16:creationId xmlns:a16="http://schemas.microsoft.com/office/drawing/2014/main" id="{6A24B959-2B6B-4092-B011-EBC65CE81319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403600" y="2483283"/>
            <a:ext cx="538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5" name="Graphic 4" descr="Artificial Intelligence outline">
            <a:extLst>
              <a:ext uri="{FF2B5EF4-FFF2-40B4-BE49-F238E27FC236}">
                <a16:creationId xmlns:a16="http://schemas.microsoft.com/office/drawing/2014/main" id="{41A14B79-DB26-4707-9DE8-13480DBDE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199" y="494826"/>
            <a:ext cx="1988457" cy="19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4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83E3DB-CDE4-4F54-93D3-912A66ABE756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876C1-4F38-4502-8A74-C46A96E717F1}"/>
              </a:ext>
            </a:extLst>
          </p:cNvPr>
          <p:cNvSpPr/>
          <p:nvPr/>
        </p:nvSpPr>
        <p:spPr>
          <a:xfrm>
            <a:off x="-1425678" y="-3787878"/>
            <a:ext cx="15043355" cy="15043355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C874C-8CD0-48EC-8906-81D41870BCE5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0" name="Graphic 9" descr="Artificial Intelligence outline">
            <a:extLst>
              <a:ext uri="{FF2B5EF4-FFF2-40B4-BE49-F238E27FC236}">
                <a16:creationId xmlns:a16="http://schemas.microsoft.com/office/drawing/2014/main" id="{AD87D2DB-766E-4A9E-861D-EF9BB84C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79223-C9F3-4025-84A4-F8B9A8DA5372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D0093512-74E2-408C-84E5-4113205D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4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6AFB0CFD-218B-46B3-AB84-B6C57E670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2" y="2460858"/>
            <a:ext cx="5138473" cy="21963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C6BEAF-1600-495F-AB76-A8A0591F7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28" y="2460858"/>
            <a:ext cx="5033439" cy="204673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C3BD4E-7059-4661-A0A2-17337B2C4DDD}"/>
              </a:ext>
            </a:extLst>
          </p:cNvPr>
          <p:cNvSpPr txBox="1"/>
          <p:nvPr/>
        </p:nvSpPr>
        <p:spPr>
          <a:xfrm>
            <a:off x="910732" y="1869554"/>
            <a:ext cx="10370535" cy="4001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Neurônio biológico</a:t>
            </a:r>
          </a:p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372E4B-EFEE-494A-AC5D-85EF6452F793}"/>
              </a:ext>
            </a:extLst>
          </p:cNvPr>
          <p:cNvSpPr txBox="1"/>
          <p:nvPr/>
        </p:nvSpPr>
        <p:spPr>
          <a:xfrm>
            <a:off x="1488025" y="4848281"/>
            <a:ext cx="4641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Extraído de </a:t>
            </a: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https://cs231n.github.io/neural-networks-1/</a:t>
            </a: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23EED99D-A309-4EEF-867F-6286E89FA120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23FFB8-C075-4A0B-83AE-BE3C94BEEBE6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FCA01B0-83DB-4D03-BF1D-75903813C3BF}"/>
              </a:ext>
            </a:extLst>
          </p:cNvPr>
          <p:cNvGrpSpPr/>
          <p:nvPr/>
        </p:nvGrpSpPr>
        <p:grpSpPr>
          <a:xfrm>
            <a:off x="8165421" y="3614027"/>
            <a:ext cx="1328800" cy="1963858"/>
            <a:chOff x="6809927" y="4197927"/>
            <a:chExt cx="1328800" cy="196385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B4E95E8-86DA-4715-AB86-266D07533306}"/>
                </a:ext>
              </a:extLst>
            </p:cNvPr>
            <p:cNvSpPr txBox="1"/>
            <p:nvPr/>
          </p:nvSpPr>
          <p:spPr>
            <a:xfrm>
              <a:off x="6930148" y="5577010"/>
              <a:ext cx="12085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Função de ativação</a:t>
              </a: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7285FDFF-5F4F-43EF-9BFA-A46A111B470E}"/>
                </a:ext>
              </a:extLst>
            </p:cNvPr>
            <p:cNvCxnSpPr/>
            <p:nvPr/>
          </p:nvCxnSpPr>
          <p:spPr>
            <a:xfrm>
              <a:off x="6809927" y="4197927"/>
              <a:ext cx="491418" cy="1384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5099F24-E5D3-48DE-A8F5-924C7F18B34E}"/>
              </a:ext>
            </a:extLst>
          </p:cNvPr>
          <p:cNvGrpSpPr/>
          <p:nvPr/>
        </p:nvGrpSpPr>
        <p:grpSpPr>
          <a:xfrm>
            <a:off x="8639463" y="2326267"/>
            <a:ext cx="2189915" cy="998824"/>
            <a:chOff x="8663315" y="3060558"/>
            <a:chExt cx="2189915" cy="998824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54491D7-9680-43E3-8CDB-BA16BD0D199B}"/>
                </a:ext>
              </a:extLst>
            </p:cNvPr>
            <p:cNvSpPr txBox="1"/>
            <p:nvPr/>
          </p:nvSpPr>
          <p:spPr>
            <a:xfrm>
              <a:off x="9644651" y="3060558"/>
              <a:ext cx="1208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Pesos</a:t>
              </a:r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B2431CE2-5DCC-4585-9511-0F488AAC2C9D}"/>
                </a:ext>
              </a:extLst>
            </p:cNvPr>
            <p:cNvCxnSpPr/>
            <p:nvPr/>
          </p:nvCxnSpPr>
          <p:spPr>
            <a:xfrm flipV="1">
              <a:off x="8663315" y="3399112"/>
              <a:ext cx="1214976" cy="660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AE28E90-BA9A-4CEB-B1A3-BD9B3681B0F1}"/>
              </a:ext>
            </a:extLst>
          </p:cNvPr>
          <p:cNvGrpSpPr/>
          <p:nvPr/>
        </p:nvGrpSpPr>
        <p:grpSpPr>
          <a:xfrm>
            <a:off x="9315999" y="3625662"/>
            <a:ext cx="1513379" cy="1031588"/>
            <a:chOff x="9339851" y="4359953"/>
            <a:chExt cx="1513379" cy="1031588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9C8DF42-E7FF-4044-A6B4-88543D807287}"/>
                </a:ext>
              </a:extLst>
            </p:cNvPr>
            <p:cNvSpPr txBox="1"/>
            <p:nvPr/>
          </p:nvSpPr>
          <p:spPr>
            <a:xfrm>
              <a:off x="9644651" y="5052987"/>
              <a:ext cx="1208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Viés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4A46F1FB-F41A-4C6C-8921-858096B6A8FC}"/>
                </a:ext>
              </a:extLst>
            </p:cNvPr>
            <p:cNvCxnSpPr/>
            <p:nvPr/>
          </p:nvCxnSpPr>
          <p:spPr>
            <a:xfrm>
              <a:off x="9339851" y="4359953"/>
              <a:ext cx="469167" cy="664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3AD208A6-185E-402F-A19B-88012221FEF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6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32" name="Isosceles Triangle 11">
            <a:hlinkClick r:id="rId7" action="ppaction://hlinksldjump"/>
            <a:extLst>
              <a:ext uri="{FF2B5EF4-FFF2-40B4-BE49-F238E27FC236}">
                <a16:creationId xmlns:a16="http://schemas.microsoft.com/office/drawing/2014/main" id="{55206BE8-4530-4F5B-B866-C6B62AB142D1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7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Função de ativação</a:t>
            </a:r>
            <a:endParaRPr lang="pt-BR" sz="20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Feedforward</a:t>
            </a:r>
            <a:endParaRPr lang="pt-BR" sz="2000" i="1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Função de custo</a:t>
            </a:r>
            <a:endParaRPr lang="pt-BR" sz="20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Retropropagação</a:t>
            </a:r>
            <a:endParaRPr lang="pt-BR" sz="20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0AC031C-814C-4FF9-BC1E-4CB1AC804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9" y="1665835"/>
            <a:ext cx="4433887" cy="4517703"/>
          </a:xfrm>
          <a:prstGeom prst="rect">
            <a:avLst/>
          </a:prstGeom>
        </p:spPr>
      </p:pic>
      <p:sp>
        <p:nvSpPr>
          <p:cNvPr id="22" name="Oval 6">
            <a:extLst>
              <a:ext uri="{FF2B5EF4-FFF2-40B4-BE49-F238E27FC236}">
                <a16:creationId xmlns:a16="http://schemas.microsoft.com/office/drawing/2014/main" id="{73A4ACD8-9F5F-45DE-B884-94B6A226D71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FC90C347-1DAC-459A-9788-30501B7911E2}"/>
              </a:ext>
            </a:extLst>
          </p:cNvPr>
          <p:cNvCxnSpPr>
            <a:stCxn id="2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56B9668-5892-48DB-BA99-3B6CEE62E000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7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25" name="Oval 6">
            <a:extLst>
              <a:ext uri="{FF2B5EF4-FFF2-40B4-BE49-F238E27FC236}">
                <a16:creationId xmlns:a16="http://schemas.microsoft.com/office/drawing/2014/main" id="{38057ABD-6278-40F3-BC33-BEAB5120DB9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9">
            <a:extLst>
              <a:ext uri="{FF2B5EF4-FFF2-40B4-BE49-F238E27FC236}">
                <a16:creationId xmlns:a16="http://schemas.microsoft.com/office/drawing/2014/main" id="{B11963EC-BB30-4328-9045-28E944554894}"/>
              </a:ext>
            </a:extLst>
          </p:cNvPr>
          <p:cNvCxnSpPr>
            <a:stCxn id="25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1"/>
            <a:ext cx="12306300" cy="68577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4" y="904046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98895" y="1050448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B0D5C0D-84E9-434A-829A-22DABED6E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5" y="1800000"/>
            <a:ext cx="5216887" cy="4068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347289-EFA1-4B71-A4FA-9EBCF12C0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22" y="1800000"/>
            <a:ext cx="5216888" cy="4068000"/>
          </a:xfrm>
          <a:prstGeom prst="rect">
            <a:avLst/>
          </a:prstGeom>
        </p:spPr>
      </p:pic>
      <p:sp>
        <p:nvSpPr>
          <p:cNvPr id="6" name="Isosceles Triangle 5">
            <a:hlinkClick r:id="rId8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E6334942-4F44-4E60-BE46-25B647F418AF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216F6CB7-BBB2-40B9-BEDA-31E46DE711CD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9">
            <a:extLst>
              <a:ext uri="{FF2B5EF4-FFF2-40B4-BE49-F238E27FC236}">
                <a16:creationId xmlns:a16="http://schemas.microsoft.com/office/drawing/2014/main" id="{924B91B9-B75D-436B-A624-F3DEF9BF0F6D}"/>
              </a:ext>
            </a:extLst>
          </p:cNvPr>
          <p:cNvCxnSpPr>
            <a:stCxn id="25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-1"/>
            <a:ext cx="12306300" cy="685770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33879" y="874663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24149" y="103606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0BCE20E-0E76-4585-9C0E-FF1D29ACD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6" y="1800000"/>
            <a:ext cx="5228817" cy="4032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93C19CA-EAE0-40B7-8F86-1A0F57EC5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8" y="1800000"/>
            <a:ext cx="5252058" cy="4032000"/>
          </a:xfrm>
          <a:prstGeom prst="rect">
            <a:avLst/>
          </a:prstGeom>
        </p:spPr>
      </p:pic>
      <p:sp>
        <p:nvSpPr>
          <p:cNvPr id="6" name="Isosceles Triangle 5">
            <a:hlinkClick r:id="rId8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0FED82D7-00F7-404B-9266-33A8F3793D5A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5861AB27-8FFC-411C-B4AF-9081210829B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id="{5938D815-25F1-41A2-A61F-8526DCDC57EA}"/>
              </a:ext>
            </a:extLst>
          </p:cNvPr>
          <p:cNvCxnSpPr>
            <a:stCxn id="3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1"/>
            <a:ext cx="12306299" cy="68577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3" y="954205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98895" y="105203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8E0FE85-472F-465E-A306-184089087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74" y="3067976"/>
            <a:ext cx="3181350" cy="7143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F61255-813A-44E6-8D90-376F16D49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0146" y="4095444"/>
            <a:ext cx="1552575" cy="409575"/>
          </a:xfrm>
          <a:prstGeom prst="rect">
            <a:avLst/>
          </a:prstGeom>
        </p:spPr>
      </p:pic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8CE16A4A-A479-4E87-B9B9-B9D74F063E9C}"/>
              </a:ext>
            </a:extLst>
          </p:cNvPr>
          <p:cNvSpPr/>
          <p:nvPr/>
        </p:nvSpPr>
        <p:spPr>
          <a:xfrm>
            <a:off x="5906723" y="4169561"/>
            <a:ext cx="692727" cy="261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90D15DE-998A-4668-9179-45651575E9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0822" y="4133543"/>
            <a:ext cx="2590800" cy="3333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A64DFF-9D7D-478A-86DB-1940A3C52B52}"/>
              </a:ext>
            </a:extLst>
          </p:cNvPr>
          <p:cNvSpPr txBox="1"/>
          <p:nvPr/>
        </p:nvSpPr>
        <p:spPr>
          <a:xfrm>
            <a:off x="1518163" y="1980000"/>
            <a:ext cx="913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Processamento de dados pela rede neural, quem entram pela camada de entrada, passam sequencialmente por cada camada oculta, indo até a camada de saída.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0A1BECF3-5134-4A4E-A697-0994F420C68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3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DC6F4A16-4C5C-489B-AB6A-86E51237C4AB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BFBDF827-498E-4917-AD8B-C2705C2E62B4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-1"/>
            <a:ext cx="12306299" cy="685770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4" y="904046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24149" y="105172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46AE28-0523-4B9D-88F0-C0A60EFAE331}"/>
              </a:ext>
            </a:extLst>
          </p:cNvPr>
          <p:cNvSpPr txBox="1"/>
          <p:nvPr/>
        </p:nvSpPr>
        <p:spPr>
          <a:xfrm>
            <a:off x="1518163" y="1980000"/>
            <a:ext cx="913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Métrica de erro calculada para um neurônio da camada de saída, comparando o valor que ele calcula com o valor que é observado para um dado de treinamento.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8BE0317-D570-461E-94EB-FCAC8A62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4421" y="3789362"/>
            <a:ext cx="1952625" cy="5524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886BFAD-8D86-42A9-B1E8-621817EF7613}"/>
              </a:ext>
            </a:extLst>
          </p:cNvPr>
          <p:cNvSpPr txBox="1"/>
          <p:nvPr/>
        </p:nvSpPr>
        <p:spPr>
          <a:xfrm>
            <a:off x="1518163" y="3307090"/>
            <a:ext cx="91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erro quadrático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6DD00EB7-1B82-4D8C-899E-DB3707F9577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9190AD3F-46F6-46A3-9145-492969CE3139}"/>
              </a:ext>
            </a:extLst>
          </p:cNvPr>
          <p:cNvCxnSpPr>
            <a:stCxn id="24" idx="6"/>
          </p:cNvCxnSpPr>
          <p:nvPr/>
        </p:nvCxnSpPr>
        <p:spPr>
          <a:xfrm>
            <a:off x="502762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7D427880-4595-4B3D-9C6D-A86D887DEF39}"/>
              </a:ext>
            </a:extLst>
          </p:cNvPr>
          <p:cNvSpPr/>
          <p:nvPr/>
        </p:nvSpPr>
        <p:spPr>
          <a:xfrm>
            <a:off x="475330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-1"/>
            <a:ext cx="12306299" cy="685800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4" y="904046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98895" y="105203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Retropropagação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5254140-D5B4-4FF9-97D7-EB38187FC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028" y="4025077"/>
            <a:ext cx="3152775" cy="8763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24FB48E-8800-4DE5-9959-3818322CD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125" y="3994706"/>
            <a:ext cx="2971800" cy="88582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D354A4-EB73-465A-865F-39197FDBA1A1}"/>
              </a:ext>
            </a:extLst>
          </p:cNvPr>
          <p:cNvSpPr txBox="1"/>
          <p:nvPr/>
        </p:nvSpPr>
        <p:spPr>
          <a:xfrm>
            <a:off x="1440873" y="1980000"/>
            <a:ext cx="9324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Algoritmo do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gradiente descendente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passos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otimização em direção a algum ponto de mínimo da função de custos;</a:t>
            </a:r>
          </a:p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Regra da cadeia: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 partir da camada de saída e indo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para trás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na estrutura da rede até a primeira camada oculta.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48521F2B-41B6-433E-BB3A-ADC6256CA629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3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tatistics with solid fill">
            <a:extLst>
              <a:ext uri="{FF2B5EF4-FFF2-40B4-BE49-F238E27FC236}">
                <a16:creationId xmlns:a16="http://schemas.microsoft.com/office/drawing/2014/main" id="{E5ABEC39-80F5-427C-B97F-E74C31E5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4171" y="508181"/>
            <a:ext cx="2123658" cy="2123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167269" y="2483283"/>
            <a:ext cx="5777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0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8195F-A8A1-44EB-A942-76D4BB50C255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56051F7D-67E7-47E0-9508-FEFA40A53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1F8EF32-1DC2-40F8-9EB2-9B78BA5499B3}"/>
              </a:ext>
            </a:extLst>
          </p:cNvPr>
          <p:cNvSpPr txBox="1"/>
          <p:nvPr/>
        </p:nvSpPr>
        <p:spPr>
          <a:xfrm>
            <a:off x="871346" y="1082049"/>
            <a:ext cx="10438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Testando a implementação com a base MNIST</a:t>
            </a:r>
          </a:p>
          <a:p>
            <a:pPr algn="ctr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6F53F335-81F6-417A-B504-B824D893865B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DF3ABE7-14F7-42E7-BE7C-5EC2F2177C6F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D33942B-8600-4D99-AE92-D17AD00AA8E9}"/>
              </a:ext>
            </a:extLst>
          </p:cNvPr>
          <p:cNvGrpSpPr/>
          <p:nvPr/>
        </p:nvGrpSpPr>
        <p:grpSpPr>
          <a:xfrm>
            <a:off x="3923270" y="1931307"/>
            <a:ext cx="4865129" cy="4204115"/>
            <a:chOff x="1422060" y="2159267"/>
            <a:chExt cx="4865129" cy="4204115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1394A640-DE4B-4367-8089-7F28C2E63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619" y="2159267"/>
              <a:ext cx="4301666" cy="3442368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949E2C2-0F2F-4396-80CA-472BDF8691B3}"/>
                </a:ext>
              </a:extLst>
            </p:cNvPr>
            <p:cNvSpPr txBox="1"/>
            <p:nvPr/>
          </p:nvSpPr>
          <p:spPr>
            <a:xfrm>
              <a:off x="1422060" y="5601635"/>
              <a:ext cx="4865129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Extraído de </a:t>
              </a:r>
              <a:r>
                <a:rPr lang="pt-BR" sz="105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https://3qeqpr26caki16dnhd19sv6by6v-wpengine.netdna-ssl.com/wp-content/uploads/</a:t>
              </a:r>
              <a:br>
                <a:rPr lang="pt-BR" sz="105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</a:br>
              <a:r>
                <a:rPr lang="pt-BR" sz="105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2019/02/Plot-of-a-Subset-of-Images-from-the-MNIST-Dataset-1024x768.png </a:t>
              </a:r>
              <a:br>
                <a:rPr lang="pt-BR" sz="12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</a:br>
              <a:endParaRPr lang="pt-BR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24" name="Isosceles Triangle 5">
            <a:hlinkClick r:id="rId6" action="ppaction://hlinksldjump"/>
            <a:extLst>
              <a:ext uri="{FF2B5EF4-FFF2-40B4-BE49-F238E27FC236}">
                <a16:creationId xmlns:a16="http://schemas.microsoft.com/office/drawing/2014/main" id="{8BD6E79B-991C-4963-9C4F-6889E41E390B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90C0ACE-7720-4981-B1A3-0877B671ADCB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8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E2CA783-81E0-4C3E-BDB0-FE128FE02D72}"/>
              </a:ext>
            </a:extLst>
          </p:cNvPr>
          <p:cNvGrpSpPr/>
          <p:nvPr/>
        </p:nvGrpSpPr>
        <p:grpSpPr>
          <a:xfrm>
            <a:off x="1432690" y="1620658"/>
            <a:ext cx="9440920" cy="4753990"/>
            <a:chOff x="1629751" y="1518728"/>
            <a:chExt cx="9440920" cy="4753990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0F3CCC5F-5B8C-45DA-B844-624301CE5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671" y="1520718"/>
              <a:ext cx="4752000" cy="4752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FC2F276-9616-4D57-A9FC-5846C2E3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51" y="1518728"/>
              <a:ext cx="4752000" cy="4752000"/>
            </a:xfrm>
            <a:prstGeom prst="rect">
              <a:avLst/>
            </a:prstGeom>
          </p:spPr>
        </p:pic>
      </p:grpSp>
      <p:pic>
        <p:nvPicPr>
          <p:cNvPr id="2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FDFE84-ADDD-4B6A-B93C-DB482C8BF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1894" y="113053"/>
            <a:ext cx="481780" cy="4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C8E46BB8-0C04-471F-BD4C-4552B986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227" y="503444"/>
            <a:ext cx="1988456" cy="1988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403600" y="2483283"/>
            <a:ext cx="538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5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26DCC-26DC-42CE-ADA0-85BA9B0E70CD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CBD5DB-88D5-4225-9BC3-BAC869E6ACE3}"/>
              </a:ext>
            </a:extLst>
          </p:cNvPr>
          <p:cNvSpPr/>
          <p:nvPr/>
        </p:nvSpPr>
        <p:spPr>
          <a:xfrm>
            <a:off x="-1152525" y="-3638550"/>
            <a:ext cx="14497050" cy="1449705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69B5FECD-AA7E-4264-80D4-03C720CF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E727C-B538-411E-991F-D4A8D185229A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6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B1BFD093-C734-49E5-820C-4C74B3777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FAA17E-F0A0-4ED2-B597-F1906F05F035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026" name="Picture 2" descr="– Média Anual da Série Temporal da Temperatura do Ar e Umidade Relativa. ">
            <a:extLst>
              <a:ext uri="{FF2B5EF4-FFF2-40B4-BE49-F238E27FC236}">
                <a16:creationId xmlns:a16="http://schemas.microsoft.com/office/drawing/2014/main" id="{A16FD72B-EBD1-4D5B-B4DD-F6AB3009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05" y="1311451"/>
            <a:ext cx="5987389" cy="45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A90E182B-4F86-42CA-AF0A-ECAA24715B49}"/>
              </a:ext>
            </a:extLst>
          </p:cNvPr>
          <p:cNvSpPr txBox="1"/>
          <p:nvPr/>
        </p:nvSpPr>
        <p:spPr>
          <a:xfrm>
            <a:off x="933761" y="1080619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que são: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FA7672-0D23-40E9-BA0B-B1EE3C3E3E67}"/>
              </a:ext>
            </a:extLst>
          </p:cNvPr>
          <p:cNvSpPr txBox="1"/>
          <p:nvPr/>
        </p:nvSpPr>
        <p:spPr>
          <a:xfrm>
            <a:off x="3561450" y="5879318"/>
            <a:ext cx="5058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Extraído de 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https://www.researchgate.net/figure/Figura-1-Media-Anual-da-Serie-Temporal-da-Temperatura-do-Ar-e-Umidade-Relativa_fig1_318251997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E50EABB3-70FF-43E2-825C-4367F2F04C60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745BC9ED-9FC8-4212-9381-FCA058921173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4F21A6BA-0378-4CA4-BB19-9F73158E65EE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9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3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940AB0ED-2E63-4706-81D2-E6F40F51CE6A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E57446E4-1593-4ED2-BC7F-F77C38410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583D3-286C-40EB-A507-D64F1FFC7E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6F3059-A64B-470A-A063-BD27523E3E1C}"/>
              </a:ext>
            </a:extLst>
          </p:cNvPr>
          <p:cNvGrpSpPr/>
          <p:nvPr/>
        </p:nvGrpSpPr>
        <p:grpSpPr>
          <a:xfrm>
            <a:off x="871346" y="1938793"/>
            <a:ext cx="10438778" cy="3354765"/>
            <a:chOff x="933761" y="1080619"/>
            <a:chExt cx="10438778" cy="3354765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A68ED1B1-713B-489D-B052-7E471A0ADA53}"/>
                </a:ext>
              </a:extLst>
            </p:cNvPr>
            <p:cNvSpPr txBox="1"/>
            <p:nvPr/>
          </p:nvSpPr>
          <p:spPr>
            <a:xfrm>
              <a:off x="933761" y="1080619"/>
              <a:ext cx="10438778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Métodos de previsão: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0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não-paramétricos (análise de Fourier);</a:t>
              </a:r>
            </a:p>
            <a:p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paramétricos (ARIMA);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Hipótese: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a série temporal é 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estacionária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A300B73-C830-4D90-B843-D595DA64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4559" y="3002531"/>
              <a:ext cx="4229100" cy="108585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3E82A92-7D37-4577-A2D7-D912CDCD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3910" y="1080619"/>
              <a:ext cx="2533650" cy="457200"/>
            </a:xfrm>
            <a:prstGeom prst="rect">
              <a:avLst/>
            </a:prstGeom>
          </p:spPr>
        </p:pic>
      </p:grpSp>
      <p:sp>
        <p:nvSpPr>
          <p:cNvPr id="23" name="Oval 6">
            <a:extLst>
              <a:ext uri="{FF2B5EF4-FFF2-40B4-BE49-F238E27FC236}">
                <a16:creationId xmlns:a16="http://schemas.microsoft.com/office/drawing/2014/main" id="{8BF734E9-9566-429E-AE98-AF2775E858F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F0BFDE88-FBE9-4873-8FD9-0EC2880EDA16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1639CBE6-ED71-440B-A943-97A4C9D7656A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10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8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E57446E4-1593-4ED2-BC7F-F77C3841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583D3-286C-40EB-A507-D64F1FFC7E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6F3059-A64B-470A-A063-BD27523E3E1C}"/>
              </a:ext>
            </a:extLst>
          </p:cNvPr>
          <p:cNvGrpSpPr/>
          <p:nvPr/>
        </p:nvGrpSpPr>
        <p:grpSpPr>
          <a:xfrm>
            <a:off x="871346" y="1938793"/>
            <a:ext cx="10438778" cy="3354765"/>
            <a:chOff x="933761" y="1080619"/>
            <a:chExt cx="10438778" cy="3354765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A68ED1B1-713B-489D-B052-7E471A0ADA53}"/>
                </a:ext>
              </a:extLst>
            </p:cNvPr>
            <p:cNvSpPr txBox="1"/>
            <p:nvPr/>
          </p:nvSpPr>
          <p:spPr>
            <a:xfrm>
              <a:off x="933761" y="1080619"/>
              <a:ext cx="10438778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Métodos de previsão: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0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não-paramétricos (análise de Fourier);</a:t>
              </a:r>
            </a:p>
            <a:p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paramétricos (ARIMA);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Hipótese: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a série temporal é estacionária: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A300B73-C830-4D90-B843-D595DA64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4559" y="3002531"/>
              <a:ext cx="4229100" cy="108585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3E82A92-7D37-4577-A2D7-D912CDCD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3910" y="1080619"/>
              <a:ext cx="2533650" cy="457200"/>
            </a:xfrm>
            <a:prstGeom prst="rect">
              <a:avLst/>
            </a:prstGeom>
          </p:spPr>
        </p:pic>
      </p:grpSp>
      <p:sp>
        <p:nvSpPr>
          <p:cNvPr id="20" name="Oval 6">
            <a:extLst>
              <a:ext uri="{FF2B5EF4-FFF2-40B4-BE49-F238E27FC236}">
                <a16:creationId xmlns:a16="http://schemas.microsoft.com/office/drawing/2014/main" id="{0E9FBBFC-AB47-4423-8EC8-B029F1E1634A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86D12CD-CBCB-47F4-A152-ACC4BACA5815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4">
            <a:extLst>
              <a:ext uri="{FF2B5EF4-FFF2-40B4-BE49-F238E27FC236}">
                <a16:creationId xmlns:a16="http://schemas.microsoft.com/office/drawing/2014/main" id="{BEA85D89-9264-4BD4-9A7A-AD67BE2CB569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10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6" name="Isosceles Triangle 5">
            <a:hlinkClick r:id="rId6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7378AC-DCC2-4422-9417-4E113D261C69}"/>
              </a:ext>
            </a:extLst>
          </p:cNvPr>
          <p:cNvSpPr/>
          <p:nvPr/>
        </p:nvSpPr>
        <p:spPr>
          <a:xfrm>
            <a:off x="0" y="-1"/>
            <a:ext cx="12306300" cy="68579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E7F9B42-8BC1-4AD8-8730-80ABF7ED5245}"/>
              </a:ext>
            </a:extLst>
          </p:cNvPr>
          <p:cNvSpPr txBox="1"/>
          <p:nvPr/>
        </p:nvSpPr>
        <p:spPr>
          <a:xfrm>
            <a:off x="1320546" y="1102871"/>
            <a:ext cx="411662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Série estacionária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00247D-4F60-4F4F-A4FA-0606E31B5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9" b="-10079"/>
          <a:stretch/>
        </p:blipFill>
        <p:spPr bwMode="auto">
          <a:xfrm>
            <a:off x="661717" y="1646237"/>
            <a:ext cx="5434283" cy="40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4">
            <a:extLst>
              <a:ext uri="{FF2B5EF4-FFF2-40B4-BE49-F238E27FC236}">
                <a16:creationId xmlns:a16="http://schemas.microsoft.com/office/drawing/2014/main" id="{D55195B4-FFAA-43ED-8B21-75143CB29DEF}"/>
              </a:ext>
            </a:extLst>
          </p:cNvPr>
          <p:cNvSpPr txBox="1"/>
          <p:nvPr/>
        </p:nvSpPr>
        <p:spPr>
          <a:xfrm>
            <a:off x="6835446" y="1061527"/>
            <a:ext cx="411662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Série não-estacionária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91F5CB-788D-482D-ACA0-A984F57B8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9852" r="-88" b="-9852"/>
          <a:stretch/>
        </p:blipFill>
        <p:spPr bwMode="auto">
          <a:xfrm>
            <a:off x="6094831" y="1646237"/>
            <a:ext cx="5424000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1191D8C-2733-4C61-9D49-0072A5439681}"/>
              </a:ext>
            </a:extLst>
          </p:cNvPr>
          <p:cNvSpPr txBox="1"/>
          <p:nvPr/>
        </p:nvSpPr>
        <p:spPr>
          <a:xfrm>
            <a:off x="3348062" y="5439214"/>
            <a:ext cx="561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Extraídas de 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http://www.portalaction.com.br/series-temporais/11-estacionariedade</a:t>
            </a:r>
          </a:p>
        </p:txBody>
      </p:sp>
    </p:spTree>
    <p:extLst>
      <p:ext uri="{BB962C8B-B14F-4D97-AF65-F5344CB8AC3E}">
        <p14:creationId xmlns:p14="http://schemas.microsoft.com/office/powerpoint/2010/main" val="388036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8CEF4591-25F3-4068-A414-F5935255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E7A34-BC9C-4E0C-9DE3-B5A125F8F4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431E70F-00CB-458F-99C3-143F81D0414E}"/>
              </a:ext>
            </a:extLst>
          </p:cNvPr>
          <p:cNvSpPr txBox="1"/>
          <p:nvPr/>
        </p:nvSpPr>
        <p:spPr>
          <a:xfrm>
            <a:off x="956809" y="1105287"/>
            <a:ext cx="1043877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Modelos paramétricos:</a:t>
            </a:r>
          </a:p>
          <a:p>
            <a:endParaRPr lang="pt-B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Processo linear geral: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ARIMA: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3C22058-B4AE-4BBB-A634-4B73B14F7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421" y="2535735"/>
            <a:ext cx="4733925" cy="7143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02B1879-2605-46D9-8F3F-C5A15914E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028" y="1724024"/>
            <a:ext cx="2552700" cy="10001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FDAC73-8D26-41CB-A394-42E7AFA1F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824" y="3258399"/>
            <a:ext cx="3609975" cy="828675"/>
          </a:xfrm>
          <a:prstGeom prst="rect">
            <a:avLst/>
          </a:prstGeom>
        </p:spPr>
      </p:pic>
      <p:sp>
        <p:nvSpPr>
          <p:cNvPr id="23" name="Oval 6">
            <a:extLst>
              <a:ext uri="{FF2B5EF4-FFF2-40B4-BE49-F238E27FC236}">
                <a16:creationId xmlns:a16="http://schemas.microsoft.com/office/drawing/2014/main" id="{1F05914B-F642-41A1-911B-375E75D4167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5007D7F9-268E-49D1-ACC9-AA3A0266638D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17CC2A10-EE32-4068-985A-F5585CCCA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699" y="4061821"/>
            <a:ext cx="6172200" cy="7048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347AA00-231C-4652-8D8D-18A60547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824" y="4794061"/>
            <a:ext cx="2486025" cy="619125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23D8597-FEA3-4A8F-BC48-E39F26B82891}"/>
              </a:ext>
            </a:extLst>
          </p:cNvPr>
          <p:cNvGrpSpPr/>
          <p:nvPr/>
        </p:nvGrpSpPr>
        <p:grpSpPr>
          <a:xfrm>
            <a:off x="9008333" y="4012854"/>
            <a:ext cx="2351590" cy="752475"/>
            <a:chOff x="8960007" y="4021728"/>
            <a:chExt cx="2351590" cy="752475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A7A4255-DDD6-40FF-812C-B5B13515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82747" y="4021728"/>
              <a:ext cx="2228850" cy="752475"/>
            </a:xfrm>
            <a:prstGeom prst="rect">
              <a:avLst/>
            </a:prstGeom>
          </p:spPr>
        </p:pic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8639B7E9-B200-4F50-BAB1-C7307D35BB9C}"/>
                </a:ext>
              </a:extLst>
            </p:cNvPr>
            <p:cNvCxnSpPr/>
            <p:nvPr/>
          </p:nvCxnSpPr>
          <p:spPr>
            <a:xfrm>
              <a:off x="8960007" y="4440495"/>
              <a:ext cx="360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60B168-23DA-4FE3-9625-B0A7B3E72A27}"/>
              </a:ext>
            </a:extLst>
          </p:cNvPr>
          <p:cNvSpPr txBox="1"/>
          <p:nvPr/>
        </p:nvSpPr>
        <p:spPr>
          <a:xfrm>
            <a:off x="8562587" y="157775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(p, q, d) ?</a:t>
            </a:r>
          </a:p>
        </p:txBody>
      </p:sp>
      <p:sp>
        <p:nvSpPr>
          <p:cNvPr id="35" name="Isosceles Triangle 5">
            <a:hlinkClick r:id="rId11" action="ppaction://hlinksldjump"/>
            <a:extLst>
              <a:ext uri="{FF2B5EF4-FFF2-40B4-BE49-F238E27FC236}">
                <a16:creationId xmlns:a16="http://schemas.microsoft.com/office/drawing/2014/main" id="{9F12EE98-AFD2-4831-8C51-F9A9E42DEAA9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A1FF005D-9269-4D0F-BAB1-8B005F4F5B27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3BE39D-B78C-4E5D-98D0-65988998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0053" y="118739"/>
            <a:ext cx="481780" cy="4817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8CEF4591-25F3-4068-A414-F59352557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E7A34-BC9C-4E0C-9DE3-B5A125F8F4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431E70F-00CB-458F-99C3-143F81D0414E}"/>
              </a:ext>
            </a:extLst>
          </p:cNvPr>
          <p:cNvSpPr txBox="1"/>
          <p:nvPr/>
        </p:nvSpPr>
        <p:spPr>
          <a:xfrm>
            <a:off x="933761" y="2644169"/>
            <a:ext cx="10438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Os parâmetros p, q e d podem ser estimados utilizando as funções de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autocorrelação </a:t>
            </a: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 de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autocorrelação parcial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Caso haja confusão, uma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busca exaustiva</a:t>
            </a: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pode ser realizada.</a:t>
            </a: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8A857B0-3775-4422-9EF7-72C725AAC52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6909EED7-E60E-4779-8B38-26B59E380221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86D614F3-92CB-4338-9CB5-A29DBD8DF5CB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0" name="Isosceles Triangle 5">
            <a:hlinkClick r:id="rId8" action="ppaction://hlinksldjump"/>
            <a:extLst>
              <a:ext uri="{FF2B5EF4-FFF2-40B4-BE49-F238E27FC236}">
                <a16:creationId xmlns:a16="http://schemas.microsoft.com/office/drawing/2014/main" id="{93111CC7-95FC-4153-BB00-797A367E5B0B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8CEF4591-25F3-4068-A414-F5935255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E7A34-BC9C-4E0C-9DE3-B5A125F8F4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431E70F-00CB-458F-99C3-143F81D0414E}"/>
              </a:ext>
            </a:extLst>
          </p:cNvPr>
          <p:cNvSpPr txBox="1"/>
          <p:nvPr/>
        </p:nvSpPr>
        <p:spPr>
          <a:xfrm>
            <a:off x="933761" y="2459503"/>
            <a:ext cx="10438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Os parâmetros p, q e d podem ser estimados utilizando as funções de autocorrelação e de autocorrelação parcial;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Caso haja confusão, uma busca exaustiva pode ser feita diretamente na programação.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8A857B0-3775-4422-9EF7-72C725AAC52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6909EED7-E60E-4779-8B38-26B59E380221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>
            <a:extLst>
              <a:ext uri="{FF2B5EF4-FFF2-40B4-BE49-F238E27FC236}">
                <a16:creationId xmlns:a16="http://schemas.microsoft.com/office/drawing/2014/main" id="{61984A24-409D-40F3-AACA-BE4504291EFC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C388AA1-36FC-4482-BE53-FB88FA5BB717}"/>
              </a:ext>
            </a:extLst>
          </p:cNvPr>
          <p:cNvSpPr/>
          <p:nvPr/>
        </p:nvSpPr>
        <p:spPr>
          <a:xfrm>
            <a:off x="-1" y="-1"/>
            <a:ext cx="12306299" cy="68579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C6954F-D65C-4746-B5E7-DE327EF5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0"/>
            <a:ext cx="7509933" cy="6858000"/>
          </a:xfrm>
          <a:prstGeom prst="rect">
            <a:avLst/>
          </a:prstGeom>
        </p:spPr>
      </p:pic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8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03B35E75-3EAE-470B-ACEE-250A136C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0442" y="653712"/>
            <a:ext cx="2131116" cy="213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2532784" y="2875002"/>
            <a:ext cx="7126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9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7CA6D5-ECC7-449B-BCBD-76E9A5EF16D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D942D2-BE6A-4A98-B8C0-5083970A53FC}"/>
              </a:ext>
            </a:extLst>
          </p:cNvPr>
          <p:cNvSpPr/>
          <p:nvPr/>
        </p:nvSpPr>
        <p:spPr>
          <a:xfrm>
            <a:off x="-1143000" y="-3668486"/>
            <a:ext cx="14535150" cy="1453515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003D26DD-C9B0-455A-A325-1831DF2CC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3097C-B585-4565-8EC1-9DA59D8ACF16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E97CF8-30DB-442A-B144-3B2D9EFD785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53EC2C-3AA9-4CED-BA0D-352A7DEEB955}"/>
              </a:ext>
            </a:extLst>
          </p:cNvPr>
          <p:cNvSpPr/>
          <p:nvPr/>
        </p:nvSpPr>
        <p:spPr>
          <a:xfrm>
            <a:off x="-1219200" y="-3886200"/>
            <a:ext cx="14801850" cy="1480185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856C0953-2D67-4C8F-9A28-FA032260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66E97-28C1-41CC-B561-D026C70FEED3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8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93DC0BC0-76F7-4253-B2B7-B4EC5267AA19}"/>
              </a:ext>
            </a:extLst>
          </p:cNvPr>
          <p:cNvSpPr txBox="1"/>
          <p:nvPr/>
        </p:nvSpPr>
        <p:spPr>
          <a:xfrm>
            <a:off x="933761" y="1080619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valores futuros de uma série temporal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42559F-B3AD-4562-BAAB-7A3EA9E0D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34" y="1631004"/>
            <a:ext cx="7704001" cy="4680000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27ED2AD4-BD8F-4EB1-A6A3-77FD55DBE54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13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E9DF403F-F610-4A60-8F23-36F67795D97E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8" descr="Scales of justice with solid fill">
            <a:extLst>
              <a:ext uri="{FF2B5EF4-FFF2-40B4-BE49-F238E27FC236}">
                <a16:creationId xmlns:a16="http://schemas.microsoft.com/office/drawing/2014/main" id="{D8D3A446-3A3A-4915-A64F-D2A3677F0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D308FC4F-DB10-4D65-B3FC-E19BC12802CD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5733C4E2-76BF-4E5A-91FC-9CBCECBBB526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4428135B-EDA8-4D37-A3C6-D7288CBA07B4}"/>
              </a:ext>
            </a:extLst>
          </p:cNvPr>
          <p:cNvCxnSpPr>
            <a:stCxn id="2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>
            <a:extLst>
              <a:ext uri="{FF2B5EF4-FFF2-40B4-BE49-F238E27FC236}">
                <a16:creationId xmlns:a16="http://schemas.microsoft.com/office/drawing/2014/main" id="{E306C2A7-25C8-4CFC-A868-31A33DE6BC5A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3CCF1BE3-E73C-4BA2-8F2A-4F4550FFE95C}"/>
              </a:ext>
            </a:extLst>
          </p:cNvPr>
          <p:cNvCxnSpPr>
            <a:stCxn id="24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0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7600" y="936000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BE129D2B-8546-473F-A911-2A35ADF4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E1D5686F-138B-42D4-93A2-2011A73EB446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Modelagem e métricas de desempenho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/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accent5">
                        <a:lumMod val="5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Janelas de dados móveis </a:t>
                </a:r>
              </a:p>
              <a:p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1, 2, 3, 4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   </m:t>
                      </m:r>
                      <m:r>
                        <a:rPr lang="pt-BR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→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endPara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blipFill>
                <a:blip r:embed="rId6"/>
                <a:stretch>
                  <a:fillRect l="-1031" t="-1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/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</m:t>
                          </m:r>
                        </m:e>
                      </m:d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⇒3</m:t>
                      </m:r>
                    </m:oMath>
                  </m:oMathPara>
                </a14:m>
                <a:endParaRPr lang="pt-BR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2, 3</m:t>
                          </m:r>
                        </m:e>
                      </m:d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⇒4</m:t>
                      </m:r>
                    </m:oMath>
                  </m:oMathPara>
                </a14:m>
                <a:endParaRPr lang="pt-BR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3, 4</m:t>
                          </m:r>
                        </m:e>
                      </m:d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 ?</m:t>
                      </m:r>
                    </m:oMath>
                  </m:oMathPara>
                </a14:m>
                <a:endParaRPr lang="pt-BR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9219FA-6439-4BBF-A7D3-5ACA68373C64}"/>
              </a:ext>
            </a:extLst>
          </p:cNvPr>
          <p:cNvSpPr txBox="1"/>
          <p:nvPr/>
        </p:nvSpPr>
        <p:spPr>
          <a:xfrm>
            <a:off x="1172525" y="3365045"/>
            <a:ext cx="3985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7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Previsão de 1 ano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(250 dias úteis), 722 janelas anteriores.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redes neurais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Classe Arima da 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Statsmodels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A38B97D-08B0-4FB1-AFBD-D6E6B28444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046" y="1945008"/>
            <a:ext cx="3886200" cy="12954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1C57B9C-973B-4121-B89C-22D9104CFC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7795" y="3365045"/>
            <a:ext cx="3276600" cy="11715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B4BBADA-008F-4B90-98A3-A646C389D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258" y="4696370"/>
            <a:ext cx="3533775" cy="140970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A992A3A7-8C3A-4D91-BD4F-F5DCF37AB968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14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1B1E7E7-868F-406E-8A9E-DD835E44CBBF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87DEF364-DEF2-49E6-A8FE-6406513470F1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7C30C7FC-0344-4D55-A5BA-D8A369077F8A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6">
            <a:extLst>
              <a:ext uri="{FF2B5EF4-FFF2-40B4-BE49-F238E27FC236}">
                <a16:creationId xmlns:a16="http://schemas.microsoft.com/office/drawing/2014/main" id="{06798624-EF8C-4C34-B990-448D0CF4106D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679165F0-E286-48B9-A1BB-64D9AEAAA87F}"/>
              </a:ext>
            </a:extLst>
          </p:cNvPr>
          <p:cNvCxnSpPr>
            <a:stCxn id="27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C134B74B-5C13-4219-B491-C18FDE3ABCFE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7600" y="936000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BE129D2B-8546-473F-A911-2A35ADF43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E1D5686F-138B-42D4-93A2-2011A73EB446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Modelagem e métricas de desempenho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/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accent5">
                        <a:lumMod val="5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Janelas de dados móveis </a:t>
                </a:r>
              </a:p>
              <a:p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1, 2, 3, 4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   →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endPara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blipFill>
                <a:blip r:embed="rId5"/>
                <a:stretch>
                  <a:fillRect l="-1031" t="-1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/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</m:t>
                          </m:r>
                        </m:e>
                      </m:d>
                      <m:r>
                        <a:rPr lang="pt-BR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⇒3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2, 3</m:t>
                          </m:r>
                        </m:e>
                      </m:d>
                      <m:r>
                        <a:rPr lang="pt-BR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⇒4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3, 4</m:t>
                          </m:r>
                        </m:e>
                      </m:d>
                      <m:r>
                        <a:rPr lang="pt-BR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 ?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9219FA-6439-4BBF-A7D3-5ACA68373C64}"/>
              </a:ext>
            </a:extLst>
          </p:cNvPr>
          <p:cNvSpPr txBox="1"/>
          <p:nvPr/>
        </p:nvSpPr>
        <p:spPr>
          <a:xfrm>
            <a:off x="1172525" y="3365045"/>
            <a:ext cx="3985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7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1 ano (250 dias úteis), 722 janelas anteriores.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redes neurais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Classe Arima da 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Statsmodels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A38B97D-08B0-4FB1-AFBD-D6E6B2844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046" y="1945008"/>
            <a:ext cx="3886200" cy="12954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1C57B9C-973B-4121-B89C-22D9104CF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795" y="3365045"/>
            <a:ext cx="3276600" cy="11715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B4BBADA-008F-4B90-98A3-A646C389D0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6258" y="4696370"/>
            <a:ext cx="3533775" cy="1409700"/>
          </a:xfrm>
          <a:prstGeom prst="rect">
            <a:avLst/>
          </a:prstGeom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53D89CB2-86A8-4BA7-9731-64E73EEC5F7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14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49000700-EE2C-472D-A50F-30C65AAAC199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84F1694-130C-433E-AD65-8CAC87251550}"/>
              </a:ext>
            </a:extLst>
          </p:cNvPr>
          <p:cNvCxnSpPr>
            <a:stCxn id="2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6">
            <a:extLst>
              <a:ext uri="{FF2B5EF4-FFF2-40B4-BE49-F238E27FC236}">
                <a16:creationId xmlns:a16="http://schemas.microsoft.com/office/drawing/2014/main" id="{8B6CC20F-0DE3-4171-927D-E51CA0ABB6D2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3A4EE1C9-8E4A-4D8A-AA9E-2379BBDF4CF1}"/>
              </a:ext>
            </a:extLst>
          </p:cNvPr>
          <p:cNvCxnSpPr>
            <a:stCxn id="29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364648-2149-4FE5-8419-55A00C4ED186}"/>
              </a:ext>
            </a:extLst>
          </p:cNvPr>
          <p:cNvSpPr/>
          <p:nvPr/>
        </p:nvSpPr>
        <p:spPr>
          <a:xfrm>
            <a:off x="-1" y="-19886"/>
            <a:ext cx="123063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FDE1D4F-1EE7-4F3D-943A-F1E1EE233F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42" y="1619252"/>
            <a:ext cx="7793999" cy="4680000"/>
          </a:xfrm>
          <a:prstGeom prst="rect">
            <a:avLst/>
          </a:prstGeom>
        </p:spPr>
      </p:pic>
      <p:sp>
        <p:nvSpPr>
          <p:cNvPr id="12" name="Isosceles Triangle 11">
            <a:hlinkClick r:id="rId1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4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0D2DAE01-0FFE-4753-9A0C-4C072029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A9D47998-81FA-45D2-ABB1-49EC5E752270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da previsão de 7 dias</a:t>
            </a:r>
          </a:p>
        </p:txBody>
      </p:sp>
      <p:sp>
        <p:nvSpPr>
          <p:cNvPr id="18" name="Isosceles Triangle 5">
            <a:hlinkClick r:id="rId5" action="ppaction://hlinksldjump"/>
            <a:extLst>
              <a:ext uri="{FF2B5EF4-FFF2-40B4-BE49-F238E27FC236}">
                <a16:creationId xmlns:a16="http://schemas.microsoft.com/office/drawing/2014/main" id="{BDD54388-EE54-409F-997A-C11FF50BB664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0799F2-2016-45FC-B64D-7B32B8A13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62" y="1561552"/>
            <a:ext cx="7569546" cy="46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7F4BD0-DFE8-4EBE-B7C7-03CD6FB02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50" y="4933000"/>
            <a:ext cx="6032068" cy="1260000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13FBD405-02A0-40FD-BE50-B91860109908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15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5C7B28B-3A46-455F-BE77-594D7B944DB8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36023C72-497C-4CF0-9FA1-C8C43277CBA5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A937E52B-ABA5-402A-AD10-6F24B7981AE7}"/>
              </a:ext>
            </a:extLst>
          </p:cNvPr>
          <p:cNvCxnSpPr>
            <a:stCxn id="21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85B60D1F-07C8-4E27-9799-E35A0AA17039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CA106967-F6CC-441E-BF2F-1E20A92151C8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2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0D2DAE01-0FFE-4753-9A0C-4C072029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A9D47998-81FA-45D2-ABB1-49EC5E752270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da previsão de 30 dias</a:t>
            </a:r>
          </a:p>
        </p:txBody>
      </p:sp>
      <p:sp>
        <p:nvSpPr>
          <p:cNvPr id="18" name="Isosceles Triangle 5">
            <a:hlinkClick r:id="rId5" action="ppaction://hlinksldjump"/>
            <a:extLst>
              <a:ext uri="{FF2B5EF4-FFF2-40B4-BE49-F238E27FC236}">
                <a16:creationId xmlns:a16="http://schemas.microsoft.com/office/drawing/2014/main" id="{B85DE713-4CA3-4A40-81DE-63152DA73AD6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08FA5F-9C22-4F29-81C0-71D9FC5A8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77" y="1561552"/>
            <a:ext cx="7480915" cy="46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CE3771F-32D5-4F5E-A593-5EC515D22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83" y="4908631"/>
            <a:ext cx="6315177" cy="1260000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4C68BBB-A966-4423-A7F3-A7A174482F0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16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5ACBD071-6E2C-4A31-943F-185AF077D64F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62F3C369-6674-4EF3-A1CD-D613D3EDC03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4A866191-3D61-4E90-B651-6C301B2A78DE}"/>
              </a:ext>
            </a:extLst>
          </p:cNvPr>
          <p:cNvCxnSpPr>
            <a:stCxn id="21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D57B2E6C-F25B-4FB3-B50E-0523C77469E6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5BA59C5C-ECAB-45B5-A30D-5AFB86589B33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4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3BE39D-B78C-4E5D-98D0-65988998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0053" y="118739"/>
            <a:ext cx="481780" cy="4817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0D2DAE01-0FFE-4753-9A0C-4C0720297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A9D47998-81FA-45D2-ABB1-49EC5E752270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da previsão de 1 ano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E273F49-FB86-4F85-B180-F1EFE6051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61" y="1561552"/>
            <a:ext cx="7669747" cy="4680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7AAAF19-3304-4E67-BCD7-75A0CB92B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927" y="4908631"/>
            <a:ext cx="4472522" cy="12600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299A49A9-0904-4C62-8E67-83B558E8490A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17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F9FB8E82-6497-4786-9886-A40BDBCB651F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Isosceles Triangle 5">
            <a:hlinkClick r:id="rId9" action="ppaction://hlinksldjump"/>
            <a:extLst>
              <a:ext uri="{FF2B5EF4-FFF2-40B4-BE49-F238E27FC236}">
                <a16:creationId xmlns:a16="http://schemas.microsoft.com/office/drawing/2014/main" id="{A099F2AB-74C0-498E-B374-EC19C38A3207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ADCB1327-BC19-4DDA-986D-C6B4E56680F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A40FD23D-CDE1-45E4-A719-24F59261D92D}"/>
              </a:ext>
            </a:extLst>
          </p:cNvPr>
          <p:cNvCxnSpPr>
            <a:stCxn id="2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>
            <a:extLst>
              <a:ext uri="{FF2B5EF4-FFF2-40B4-BE49-F238E27FC236}">
                <a16:creationId xmlns:a16="http://schemas.microsoft.com/office/drawing/2014/main" id="{5A188939-E932-4C37-8A26-479833AD1DA8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62F54124-D976-404A-A2B3-A8E32B5B0343}"/>
              </a:ext>
            </a:extLst>
          </p:cNvPr>
          <p:cNvCxnSpPr>
            <a:stCxn id="24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127513" y="2603070"/>
            <a:ext cx="5883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4162AEEE-6564-44FB-802A-54E83D61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624" y="571738"/>
            <a:ext cx="1864752" cy="18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9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55B3846-B62F-4E7A-8C85-F56EAC8F5D2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9E2981-9298-4BB1-8F86-46B148540DE4}"/>
              </a:ext>
            </a:extLst>
          </p:cNvPr>
          <p:cNvSpPr/>
          <p:nvPr/>
        </p:nvSpPr>
        <p:spPr>
          <a:xfrm>
            <a:off x="-1465490" y="-4132490"/>
            <a:ext cx="15122979" cy="15122979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84760-50E1-4BC9-916F-787C73F7A2D4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2" name="Graphic 11" descr="Lightbulb and gear with solid fill">
            <a:extLst>
              <a:ext uri="{FF2B5EF4-FFF2-40B4-BE49-F238E27FC236}">
                <a16:creationId xmlns:a16="http://schemas.microsoft.com/office/drawing/2014/main" id="{45467D9C-A7BF-469B-841F-05B45587C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8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31D30F-87B4-4A0D-A2CD-37A3660C67FD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33B39B9E-3354-4FC1-B080-01D7C87CB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99F20C32-6F40-4488-B453-F226DEA70F41}"/>
              </a:ext>
            </a:extLst>
          </p:cNvPr>
          <p:cNvSpPr txBox="1"/>
          <p:nvPr/>
        </p:nvSpPr>
        <p:spPr>
          <a:xfrm>
            <a:off x="871346" y="1997839"/>
            <a:ext cx="10438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 o primeiro </a:t>
            </a:r>
            <a:r>
              <a:rPr lang="pt-B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objetivo do trabalho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Situamos as redes neurais dentro do vasto ambiente de aprendizado de máquina;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Deduzimos equações de um método de otimização, utilizando a regra da cadeia;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Produzimos uma implementação completa da rede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que se mostrou funcional na classificação da base de dados MNIST.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F245628-65F6-48FD-9BD8-6906BD065C85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9A6DC770-B74C-4936-9B44-916E644DD3A9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>
            <a:extLst>
              <a:ext uri="{FF2B5EF4-FFF2-40B4-BE49-F238E27FC236}">
                <a16:creationId xmlns:a16="http://schemas.microsoft.com/office/drawing/2014/main" id="{F1D6A6BF-71E6-4A51-BA14-45811E3DACE4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18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1A26C88F-8A23-47F9-AD3E-28C120E34DE7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5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-1"/>
            <a:ext cx="12306300" cy="6858001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7BF546A5-E203-4080-BDF4-7961D36E9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CFFAC9-BCA1-4DC9-937C-86E7104F0F0B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Objetivos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E878C49-7EEB-4202-BBBE-73159D64DEE2}"/>
              </a:ext>
            </a:extLst>
          </p:cNvPr>
          <p:cNvSpPr txBox="1"/>
          <p:nvPr/>
        </p:nvSpPr>
        <p:spPr>
          <a:xfrm>
            <a:off x="956809" y="2367170"/>
            <a:ext cx="102678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Investigação </a:t>
            </a:r>
            <a:r>
              <a:rPr lang="pt-BR" sz="2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 redes neurais no contexto de ciência de dados, através de uma implementação didática do Perceptron;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Comparação de desempenho </a:t>
            </a:r>
            <a:r>
              <a:rPr lang="pt-BR" sz="2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entre redes neurais e um modelo paramétrico numa tarefa de previsão de uma série temporal.</a:t>
            </a: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8CDC9134-B443-463C-A868-4256551F4C88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495B58A-D14B-48A9-BAC8-F322ABE79AC3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6">
            <a:extLst>
              <a:ext uri="{FF2B5EF4-FFF2-40B4-BE49-F238E27FC236}">
                <a16:creationId xmlns:a16="http://schemas.microsoft.com/office/drawing/2014/main" id="{5FDFF980-E9C0-4ED3-8E9B-DE373F87C0C6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030569D7-BF87-41C6-8207-CE0381F20FFA}"/>
              </a:ext>
            </a:extLst>
          </p:cNvPr>
          <p:cNvCxnSpPr>
            <a:stCxn id="21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4">
            <a:extLst>
              <a:ext uri="{FF2B5EF4-FFF2-40B4-BE49-F238E27FC236}">
                <a16:creationId xmlns:a16="http://schemas.microsoft.com/office/drawing/2014/main" id="{31291973-0F95-4F2A-8289-78167AA807F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99445"/>
      </p:ext>
    </p:extLst>
  </p:cSld>
  <p:clrMapOvr>
    <a:masterClrMapping/>
  </p:clrMapOvr>
  <p:transition spd="med" advClick="0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6A6FC-3F76-4EA0-AE6B-A79E756D80D9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FB39D55F-489C-483E-BB3F-7FF35AE0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BF8A08-2313-4890-A952-BA86AAD5CD37}"/>
              </a:ext>
            </a:extLst>
          </p:cNvPr>
          <p:cNvSpPr txBox="1"/>
          <p:nvPr/>
        </p:nvSpPr>
        <p:spPr>
          <a:xfrm>
            <a:off x="902208" y="1997838"/>
            <a:ext cx="103770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 o </a:t>
            </a:r>
            <a:r>
              <a:rPr lang="pt-B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segundo objetivo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controversos: o melhor modelo para previsão de poucos dias X melhor para a previsão de muitos dias;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requerem muitos dados e muito poder computacional, o que é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</a:t>
            </a:r>
            <a:r>
              <a:rPr lang="pt-BR" i="1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são muito eficientes, o que é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foi testado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AF1A324-7ED9-4D05-9218-ED5DA2DD3ED6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8DCADE8-C8CD-49A4-81F4-BC09C4147337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B813F43B-FE92-4221-B4D6-0C1C6C385155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19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E6A6FC-3F76-4EA0-AE6B-A79E756D80D9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FB39D55F-489C-483E-BB3F-7FF35AE06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BF8A08-2313-4890-A952-BA86AAD5CD37}"/>
              </a:ext>
            </a:extLst>
          </p:cNvPr>
          <p:cNvSpPr txBox="1"/>
          <p:nvPr/>
        </p:nvSpPr>
        <p:spPr>
          <a:xfrm>
            <a:off x="902208" y="1582339"/>
            <a:ext cx="103770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</a:t>
            </a:r>
            <a:r>
              <a:rPr lang="pt-B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segundo objetivo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foi alcançado com ressalvas: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controversos: na previsão de 7 dias as redes neurais se saíram melhor, enquanto que na previsão de 1 ano, o modelo paramétrico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Arima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se saiu melhor, de acordo com as métricas utilizadas.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utilizadas requerem muitos dados e muito poder computacional, o que é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 Quanto mais dados de treinamento estão disponíveis, melhor é seu desempenho, o que foi verificado.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</a:t>
            </a:r>
            <a:r>
              <a:rPr lang="pt-BR" i="1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são muito eficientes, criadas e mantidas por uma vasta comunidade de cientistas de dados, seu desempenho configura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o que foi testado.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AF1A324-7ED9-4D05-9218-ED5DA2DD3ED6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8DCADE8-C8CD-49A4-81F4-BC09C4147337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95118AF3-35A9-4841-B09A-032D86D8A8EC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19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E2A771B-CB7B-40E6-BF3A-FE2FA3E577FD}"/>
              </a:ext>
            </a:extLst>
          </p:cNvPr>
          <p:cNvSpPr/>
          <p:nvPr/>
        </p:nvSpPr>
        <p:spPr>
          <a:xfrm>
            <a:off x="0" y="0"/>
            <a:ext cx="12306299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6B333E-FC19-48F0-8A34-52B4A5D40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547" y="2251487"/>
            <a:ext cx="90963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6A6FC-3F76-4EA0-AE6B-A79E756D80D9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FB39D55F-489C-483E-BB3F-7FF35AE0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BF8A08-2313-4890-A952-BA86AAD5CD37}"/>
              </a:ext>
            </a:extLst>
          </p:cNvPr>
          <p:cNvSpPr txBox="1"/>
          <p:nvPr/>
        </p:nvSpPr>
        <p:spPr>
          <a:xfrm>
            <a:off x="902208" y="1942702"/>
            <a:ext cx="103770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interpretabilidade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robustez, o modelo paramétrico Arima é bem melhor, basta verificarmos as hipóteses do modelo, a estacionariedade da série.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Para o uso das redes neurais, 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hipótese de estacionariedade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não é necessária, e a construção do modelo foi muito mais simples.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Em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resumo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Um grande volume de dados não está disponível: o modelo ARIMA será a melhor opção;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Caso contrário: as vantagens das redes neurais entram em cena.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CFC3EF3B-FA81-4469-A04C-8B9A9B711561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865CDA9-AF7D-42EA-89C5-90DEBC6F37C9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1EBCCCBA-D0CE-46F0-9F07-4B8F5F70A6D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20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3A142-4EBE-41D7-A62D-657A8E0A242C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7549E08D-AB93-499F-B189-531807FFE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7" name="Isosceles Triangle 5">
            <a:hlinkClick r:id="rId5" action="ppaction://hlinksldjump"/>
            <a:extLst>
              <a:ext uri="{FF2B5EF4-FFF2-40B4-BE49-F238E27FC236}">
                <a16:creationId xmlns:a16="http://schemas.microsoft.com/office/drawing/2014/main" id="{6A34514B-0F9D-4196-B7C0-EEA696B32EA5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A548C5E-A2B1-4D06-8FD6-B7A96F849B5C}"/>
              </a:ext>
            </a:extLst>
          </p:cNvPr>
          <p:cNvSpPr txBox="1"/>
          <p:nvPr/>
        </p:nvSpPr>
        <p:spPr>
          <a:xfrm>
            <a:off x="902208" y="2316315"/>
            <a:ext cx="103770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Ideias futuras:</a:t>
            </a:r>
          </a:p>
          <a:p>
            <a:pPr algn="just"/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Utilizar outras séries financeiras, de outras moedas;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Testar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outras arquiteturas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 redes neurais;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Busca de hiperparâmetros ótimos para cada arquitetura e cada série temporal utilizadas.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229CA7C8-D1CB-4DD6-A0E5-D7A4C9056B1E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6F6F47DD-54CD-4D2D-8355-FC11B24068E9}"/>
              </a:ext>
            </a:extLst>
          </p:cNvPr>
          <p:cNvCxnSpPr>
            <a:stCxn id="16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>
            <a:extLst>
              <a:ext uri="{FF2B5EF4-FFF2-40B4-BE49-F238E27FC236}">
                <a16:creationId xmlns:a16="http://schemas.microsoft.com/office/drawing/2014/main" id="{0183E26E-82CD-4080-94D0-B03652D5251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">
            <a:extLst>
              <a:ext uri="{FF2B5EF4-FFF2-40B4-BE49-F238E27FC236}">
                <a16:creationId xmlns:a16="http://schemas.microsoft.com/office/drawing/2014/main" id="{6F53F335-81F6-417A-B504-B824D893865B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DF3ABE7-14F7-42E7-BE7C-5EC2F2177C6F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3">
            <a:extLst>
              <a:ext uri="{FF2B5EF4-FFF2-40B4-BE49-F238E27FC236}">
                <a16:creationId xmlns:a16="http://schemas.microsoft.com/office/drawing/2014/main" id="{14D039DC-7D92-4BB0-9370-1CEE15DF1ADC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24" name="Graphic 14" descr="Lightbulb and gear with solid fill">
            <a:extLst>
              <a:ext uri="{FF2B5EF4-FFF2-40B4-BE49-F238E27FC236}">
                <a16:creationId xmlns:a16="http://schemas.microsoft.com/office/drawing/2014/main" id="{F658AB62-F180-4446-8CB4-E6729676F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3E5F97F6-04C4-4BF0-AE41-62CD43739EF0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40217FE-2B43-4946-8E85-77E1A25FA1F8}"/>
              </a:ext>
            </a:extLst>
          </p:cNvPr>
          <p:cNvSpPr/>
          <p:nvPr/>
        </p:nvSpPr>
        <p:spPr>
          <a:xfrm>
            <a:off x="0" y="0"/>
            <a:ext cx="12306299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54ADD5A-3DAF-4EB3-9409-E2711228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3" y="2676237"/>
            <a:ext cx="3168097" cy="19578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2EAE081-5867-4D59-B409-559C330A8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54" y="2370363"/>
            <a:ext cx="4105191" cy="294918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3C04AC2-1C00-410C-A01E-66E8429BA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7" y="2108148"/>
            <a:ext cx="3288579" cy="3473614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F8EF32-1DC2-40F8-9EB2-9B78BA5499B3}"/>
              </a:ext>
            </a:extLst>
          </p:cNvPr>
          <p:cNvSpPr txBox="1"/>
          <p:nvPr/>
        </p:nvSpPr>
        <p:spPr>
          <a:xfrm>
            <a:off x="871346" y="1115799"/>
            <a:ext cx="10438778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Arquiteturas de redes neurais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2" name="Isosceles Triangle 11">
            <a:hlinkClick r:id="rId7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9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49857268-B2E5-4A23-A200-53BD771B5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71">
            <a:extLst>
              <a:ext uri="{FF2B5EF4-FFF2-40B4-BE49-F238E27FC236}">
                <a16:creationId xmlns:a16="http://schemas.microsoft.com/office/drawing/2014/main" id="{573CC6A1-6B39-48CF-9808-E17B3FE9CBFC}"/>
              </a:ext>
            </a:extLst>
          </p:cNvPr>
          <p:cNvSpPr/>
          <p:nvPr/>
        </p:nvSpPr>
        <p:spPr>
          <a:xfrm>
            <a:off x="-51826" y="162999"/>
            <a:ext cx="8477310" cy="565871"/>
          </a:xfrm>
          <a:custGeom>
            <a:avLst/>
            <a:gdLst>
              <a:gd name="connsiteX0" fmla="*/ 108670 w 8477310"/>
              <a:gd name="connsiteY0" fmla="*/ 0 h 741142"/>
              <a:gd name="connsiteX1" fmla="*/ 8199397 w 8477310"/>
              <a:gd name="connsiteY1" fmla="*/ 0 h 741142"/>
              <a:gd name="connsiteX2" fmla="*/ 8477310 w 8477310"/>
              <a:gd name="connsiteY2" fmla="*/ 277913 h 741142"/>
              <a:gd name="connsiteX3" fmla="*/ 8477310 w 8477310"/>
              <a:gd name="connsiteY3" fmla="*/ 463229 h 741142"/>
              <a:gd name="connsiteX4" fmla="*/ 8199397 w 8477310"/>
              <a:gd name="connsiteY4" fmla="*/ 741142 h 741142"/>
              <a:gd name="connsiteX5" fmla="*/ 108670 w 8477310"/>
              <a:gd name="connsiteY5" fmla="*/ 741142 h 741142"/>
              <a:gd name="connsiteX6" fmla="*/ 494 w 8477310"/>
              <a:gd name="connsiteY6" fmla="*/ 719302 h 741142"/>
              <a:gd name="connsiteX7" fmla="*/ 0 w 8477310"/>
              <a:gd name="connsiteY7" fmla="*/ 719034 h 741142"/>
              <a:gd name="connsiteX8" fmla="*/ 0 w 8477310"/>
              <a:gd name="connsiteY8" fmla="*/ 22108 h 741142"/>
              <a:gd name="connsiteX9" fmla="*/ 494 w 8477310"/>
              <a:gd name="connsiteY9" fmla="*/ 21840 h 741142"/>
              <a:gd name="connsiteX10" fmla="*/ 108670 w 8477310"/>
              <a:gd name="connsiteY10" fmla="*/ 0 h 74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77310" h="741142">
                <a:moveTo>
                  <a:pt x="108670" y="0"/>
                </a:moveTo>
                <a:lnTo>
                  <a:pt x="8199397" y="0"/>
                </a:lnTo>
                <a:cubicBezTo>
                  <a:pt x="8352884" y="0"/>
                  <a:pt x="8477310" y="124426"/>
                  <a:pt x="8477310" y="277913"/>
                </a:cubicBezTo>
                <a:lnTo>
                  <a:pt x="8477310" y="463229"/>
                </a:lnTo>
                <a:cubicBezTo>
                  <a:pt x="8477310" y="616716"/>
                  <a:pt x="8352884" y="741142"/>
                  <a:pt x="8199397" y="741142"/>
                </a:cubicBezTo>
                <a:lnTo>
                  <a:pt x="108670" y="741142"/>
                </a:lnTo>
                <a:cubicBezTo>
                  <a:pt x="70298" y="741142"/>
                  <a:pt x="33743" y="733365"/>
                  <a:pt x="494" y="719302"/>
                </a:cubicBezTo>
                <a:lnTo>
                  <a:pt x="0" y="719034"/>
                </a:lnTo>
                <a:lnTo>
                  <a:pt x="0" y="22108"/>
                </a:lnTo>
                <a:lnTo>
                  <a:pt x="494" y="21840"/>
                </a:lnTo>
                <a:cubicBezTo>
                  <a:pt x="33743" y="7777"/>
                  <a:pt x="70298" y="0"/>
                  <a:pt x="108670" y="0"/>
                </a:cubicBezTo>
                <a:close/>
              </a:path>
            </a:pathLst>
          </a:custGeom>
          <a:solidFill>
            <a:srgbClr val="010304">
              <a:alpha val="38824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6583C957-E4A4-44D0-A135-690BD8708B2F}"/>
              </a:ext>
            </a:extLst>
          </p:cNvPr>
          <p:cNvSpPr txBox="1"/>
          <p:nvPr/>
        </p:nvSpPr>
        <p:spPr>
          <a:xfrm>
            <a:off x="113827" y="215101"/>
            <a:ext cx="4610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Verdana Pro Black" panose="020B0A04030504040204" pitchFamily="34" charset="0"/>
              </a:rPr>
              <a:t>Muito obrigado</a:t>
            </a:r>
            <a:endParaRPr lang="en-US" sz="28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79D81B6E-C21C-403E-9B00-A109896FA081}"/>
              </a:ext>
            </a:extLst>
          </p:cNvPr>
          <p:cNvSpPr txBox="1"/>
          <p:nvPr/>
        </p:nvSpPr>
        <p:spPr>
          <a:xfrm>
            <a:off x="2155520" y="3080034"/>
            <a:ext cx="788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Verdana Pro Black" panose="020B0A04030504040204" pitchFamily="34" charset="0"/>
              </a:rPr>
              <a:t>À minha namorada, meus amigos, meus pais e irmã, e aos meus orientadores.</a:t>
            </a:r>
            <a:endParaRPr lang="en-US" sz="2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8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7AA2B34-A01F-4B31-88E4-340B2F47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3713" y="3173363"/>
            <a:ext cx="481780" cy="481780"/>
          </a:xfrm>
          <a:prstGeom prst="rect">
            <a:avLst/>
          </a:prstGeom>
        </p:spPr>
      </p:pic>
      <p:sp>
        <p:nvSpPr>
          <p:cNvPr id="9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DCBCC3C4-3CCA-4265-9E82-CE478A836D62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C826410C-903F-4D6B-8381-9FD460932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A599C-DCC9-40AF-B1E3-C6E8968A959B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0F80F7A-E8D5-45BC-AA60-2A1D34791965}"/>
              </a:ext>
            </a:extLst>
          </p:cNvPr>
          <p:cNvSpPr txBox="1"/>
          <p:nvPr/>
        </p:nvSpPr>
        <p:spPr>
          <a:xfrm>
            <a:off x="871346" y="2136337"/>
            <a:ext cx="10438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Ciência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Escopo das visões estatística, computacional e humana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Blei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Smyth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2017)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Estatística: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criação e validação dos modelos utilizados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Computacional: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implementação e eficiência dos algoritmos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intuição e domínio do assunto estudado.</a:t>
            </a:r>
          </a:p>
          <a:p>
            <a:pPr lvl="1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Aprendizado de máquina</a:t>
            </a: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7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478923ED-2A8B-466D-912C-D9280B46465E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hlinkClick r:id="rId6" action="ppaction://hlinksldjump"/>
            <a:extLst>
              <a:ext uri="{FF2B5EF4-FFF2-40B4-BE49-F238E27FC236}">
                <a16:creationId xmlns:a16="http://schemas.microsoft.com/office/drawing/2014/main" id="{EC0FCD03-13EE-44F4-9859-9D0EE7FBCF0B}"/>
              </a:ext>
            </a:extLst>
          </p:cNvPr>
          <p:cNvSpPr/>
          <p:nvPr/>
        </p:nvSpPr>
        <p:spPr>
          <a:xfrm>
            <a:off x="8520545" y="2937164"/>
            <a:ext cx="2119746" cy="3186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0C96DB96-42C3-44DC-8508-308C3483EBA2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03FA847-B18A-41B9-8EFF-877EDBEA7A5D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07326BF1-20EA-48A4-BD4B-F4EBEDC26110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0A4527D3-9F6B-4CA3-B962-F165DD4731F0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2FEE74E6-C65B-42DA-8D5C-9DF8EBE15BB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C826410C-903F-4D6B-8381-9FD460932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A599C-DCC9-40AF-B1E3-C6E8968A959B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0F80F7A-E8D5-45BC-AA60-2A1D34791965}"/>
              </a:ext>
            </a:extLst>
          </p:cNvPr>
          <p:cNvSpPr txBox="1"/>
          <p:nvPr/>
        </p:nvSpPr>
        <p:spPr>
          <a:xfrm>
            <a:off x="871346" y="2136337"/>
            <a:ext cx="10438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Ciência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Escopo das visões estatística, computacional e humana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Blei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Smyth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2017)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Estatística: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criação e validação dos modelos utilizados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Computacional: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implementação e eficiência dos algoritmos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intuição e domínio do assunto estudado.</a:t>
            </a:r>
          </a:p>
          <a:p>
            <a:pPr lvl="1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Aprendizado de máquina</a:t>
            </a: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2" name="Retângulo 1">
            <a:hlinkClick r:id="rId2" action="ppaction://hlinksldjump"/>
            <a:extLst>
              <a:ext uri="{FF2B5EF4-FFF2-40B4-BE49-F238E27FC236}">
                <a16:creationId xmlns:a16="http://schemas.microsoft.com/office/drawing/2014/main" id="{EC0FCD03-13EE-44F4-9859-9D0EE7FBCF0B}"/>
              </a:ext>
            </a:extLst>
          </p:cNvPr>
          <p:cNvSpPr/>
          <p:nvPr/>
        </p:nvSpPr>
        <p:spPr>
          <a:xfrm>
            <a:off x="8520545" y="2937164"/>
            <a:ext cx="2119746" cy="3186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0C96DB96-42C3-44DC-8508-308C3483EBA2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03FA847-B18A-41B9-8EFF-877EDBEA7A5D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07326BF1-20EA-48A4-BD4B-F4EBEDC26110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0A4527D3-9F6B-4CA3-B962-F165DD4731F0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2FEE74E6-C65B-42DA-8D5C-9DF8EBE15BB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E2FE8A7-C5D8-4294-BDF5-CE9659E61E98}"/>
              </a:ext>
            </a:extLst>
          </p:cNvPr>
          <p:cNvSpPr/>
          <p:nvPr/>
        </p:nvSpPr>
        <p:spPr>
          <a:xfrm>
            <a:off x="0" y="-1"/>
            <a:ext cx="12306299" cy="68579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6F9AA9D-9E8C-4798-AA0F-A1B8D46D1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09" y="642456"/>
            <a:ext cx="7182852" cy="5753903"/>
          </a:xfrm>
          <a:prstGeom prst="rect">
            <a:avLst/>
          </a:prstGeom>
        </p:spPr>
      </p:pic>
      <p:sp>
        <p:nvSpPr>
          <p:cNvPr id="17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478923ED-2A8B-466D-912C-D9280B46465E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7600" y="937259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CFF1FD5-8C61-45E8-B420-C8DCC53E9FFF}"/>
              </a:ext>
            </a:extLst>
          </p:cNvPr>
          <p:cNvSpPr txBox="1"/>
          <p:nvPr/>
        </p:nvSpPr>
        <p:spPr>
          <a:xfrm>
            <a:off x="871346" y="1029472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Tipos de aprendizagem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28E5A9-0CE2-4D2B-9352-FA748D988A8C}"/>
              </a:ext>
            </a:extLst>
          </p:cNvPr>
          <p:cNvSpPr txBox="1"/>
          <p:nvPr/>
        </p:nvSpPr>
        <p:spPr>
          <a:xfrm>
            <a:off x="991213" y="1953491"/>
            <a:ext cx="10324176" cy="415498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Supervisionado</a:t>
            </a: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Quando temos respostas às consultas para os dados utilizados no treinamento. Exemplos de problemas são a classificação, e a regressão.</a:t>
            </a:r>
          </a:p>
          <a:p>
            <a:endParaRPr lang="pt-BR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Semi-supervisionado</a:t>
            </a:r>
          </a:p>
          <a:p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Combinam-se vantagens de ambos os anteriores, utilizando recursos das duas abordagens.</a:t>
            </a:r>
          </a:p>
          <a:p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Não-supervisionado</a:t>
            </a:r>
          </a:p>
          <a:p>
            <a:endParaRPr lang="pt-BR" dirty="0"/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Não temos respostas prévias às consultas. Exemplos são o agrupamento (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clustering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 de dados similares, e a detecção de fraudes.</a:t>
            </a: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Aprendizado por reforço</a:t>
            </a: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Agentes interagindo num ambiente que retorna recompensas, buscando pelas recompensas positivas.</a:t>
            </a:r>
          </a:p>
          <a:p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DF9E31E3-B9D3-4926-8799-55ACD0CA2B0C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75C0BDE7-C1D1-4F55-B40F-B41CAB9D0473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6">
            <a:hlinkClick r:id="rId5" action="ppaction://hlinksldjump"/>
            <a:extLst>
              <a:ext uri="{FF2B5EF4-FFF2-40B4-BE49-F238E27FC236}">
                <a16:creationId xmlns:a16="http://schemas.microsoft.com/office/drawing/2014/main" id="{69777AD7-BF63-4AD4-8C18-6093D8B4235D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0984EA4B-89B6-490F-8C41-26B5E6815F27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AC4BC75-8415-495C-B33E-DEB6976586DC}"/>
              </a:ext>
            </a:extLst>
          </p:cNvPr>
          <p:cNvCxnSpPr>
            <a:stCxn id="22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20140E-926C-4794-AE26-B99653121CB6}"/>
              </a:ext>
            </a:extLst>
          </p:cNvPr>
          <p:cNvSpPr txBox="1"/>
          <p:nvPr/>
        </p:nvSpPr>
        <p:spPr>
          <a:xfrm>
            <a:off x="871346" y="1010047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Aprendizagem supervisionada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FD9AFBA-B2B1-4C3C-9000-15AA88B2C47C}"/>
              </a:ext>
            </a:extLst>
          </p:cNvPr>
          <p:cNvSpPr txBox="1"/>
          <p:nvPr/>
        </p:nvSpPr>
        <p:spPr>
          <a:xfrm>
            <a:off x="1065807" y="1668556"/>
            <a:ext cx="10324176" cy="76944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Classificação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Regressão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6B6D44-AB68-43E6-A386-EEDB407DA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62" y="2200300"/>
            <a:ext cx="4860000" cy="337298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27989A5-AB52-4B34-AEB9-BE4F099CC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91" y="2200300"/>
            <a:ext cx="4860000" cy="33267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EA706B2-719F-4357-97C3-5D553B47BD16}"/>
              </a:ext>
            </a:extLst>
          </p:cNvPr>
          <p:cNvSpPr txBox="1"/>
          <p:nvPr/>
        </p:nvSpPr>
        <p:spPr>
          <a:xfrm>
            <a:off x="937274" y="5729150"/>
            <a:ext cx="10324176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pt-BR" sz="1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(Allen, 2020)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65B3D73-3AF3-4C40-BABF-95BBDB347E2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5B0A5588-F901-439B-BFD7-40AE6DFBBA0B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>
            <a:extLst>
              <a:ext uri="{FF2B5EF4-FFF2-40B4-BE49-F238E27FC236}">
                <a16:creationId xmlns:a16="http://schemas.microsoft.com/office/drawing/2014/main" id="{881F98E0-EDA9-40CD-9A13-ABE2516A7303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BA2E0E95-0169-49AF-B733-889D4A5F1CD0}"/>
              </a:ext>
            </a:extLst>
          </p:cNvPr>
          <p:cNvCxnSpPr>
            <a:stCxn id="24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6">
            <a:hlinkClick r:id="rId7" action="ppaction://hlinksldjump"/>
            <a:extLst>
              <a:ext uri="{FF2B5EF4-FFF2-40B4-BE49-F238E27FC236}">
                <a16:creationId xmlns:a16="http://schemas.microsoft.com/office/drawing/2014/main" id="{F1FF0627-6DAC-4D8B-8564-B4A23BE50A1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E7B96463-8ABE-49BA-9F15-1E8515B23C6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3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20140E-926C-4794-AE26-B99653121CB6}"/>
              </a:ext>
            </a:extLst>
          </p:cNvPr>
          <p:cNvSpPr txBox="1"/>
          <p:nvPr/>
        </p:nvSpPr>
        <p:spPr>
          <a:xfrm>
            <a:off x="871346" y="1010047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Como realizar o aprendizado supervisionado?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65B3D73-3AF3-4C40-BABF-95BBDB347E2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5B0A5588-F901-439B-BFD7-40AE6DFBBA0B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8C36E215-6E99-4C52-93B1-C18B6A39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71" y="1643465"/>
            <a:ext cx="10293927" cy="1153825"/>
          </a:xfrm>
          <a:prstGeom prst="rect">
            <a:avLst/>
          </a:prstGeom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3EDD6C68-EE49-46B0-8BCE-51CBA50FCBA0}"/>
              </a:ext>
            </a:extLst>
          </p:cNvPr>
          <p:cNvSpPr txBox="1"/>
          <p:nvPr/>
        </p:nvSpPr>
        <p:spPr>
          <a:xfrm>
            <a:off x="4277572" y="2838803"/>
            <a:ext cx="2432526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Conjunto de treino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9648F59-0269-483F-81B5-F019C02E1B01}"/>
              </a:ext>
            </a:extLst>
          </p:cNvPr>
          <p:cNvSpPr txBox="1"/>
          <p:nvPr/>
        </p:nvSpPr>
        <p:spPr>
          <a:xfrm>
            <a:off x="9126683" y="2838803"/>
            <a:ext cx="2111015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Conjunto de teste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3A772EB-3320-4A97-93D4-4223B722C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632" y="3249648"/>
            <a:ext cx="6411885" cy="2899736"/>
          </a:xfrm>
          <a:prstGeom prst="rect">
            <a:avLst/>
          </a:prstGeom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464D8B4A-6B7C-43A7-B1AF-3DB3965FC680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7D3EBE38-14A2-4FAA-9AF3-8960DE2C1154}"/>
              </a:ext>
            </a:extLst>
          </p:cNvPr>
          <p:cNvCxnSpPr>
            <a:stCxn id="29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6">
            <a:hlinkClick r:id="rId7" action="ppaction://hlinksldjump"/>
            <a:extLst>
              <a:ext uri="{FF2B5EF4-FFF2-40B4-BE49-F238E27FC236}">
                <a16:creationId xmlns:a16="http://schemas.microsoft.com/office/drawing/2014/main" id="{5E710CC1-204E-4F61-B4B6-68E8E4A239F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8C85FB2-A875-4C2C-B846-32D02793AFDC}"/>
              </a:ext>
            </a:extLst>
          </p:cNvPr>
          <p:cNvSpPr txBox="1"/>
          <p:nvPr/>
        </p:nvSpPr>
        <p:spPr>
          <a:xfrm>
            <a:off x="1511151" y="6098265"/>
            <a:ext cx="9992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Extraído de https://developers.google.com/machine-learning/crash-course/training-and-test-sets/splitting-data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7F9C1063-1912-4233-B288-32E2BA08520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4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1262</Words>
  <Application>Microsoft Office PowerPoint</Application>
  <PresentationFormat>Widescreen</PresentationFormat>
  <Paragraphs>288</Paragraphs>
  <Slides>45</Slides>
  <Notes>0</Notes>
  <HiddenSlides>11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Yu Gothic UI Semibold</vt:lpstr>
      <vt:lpstr>Arial</vt:lpstr>
      <vt:lpstr>Calibri</vt:lpstr>
      <vt:lpstr>Calibri Light</vt:lpstr>
      <vt:lpstr>Cambria Math</vt:lpstr>
      <vt:lpstr>Verdana Pro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Almeida</dc:creator>
  <cp:lastModifiedBy>Eduardo Galvani Massino</cp:lastModifiedBy>
  <cp:revision>125</cp:revision>
  <dcterms:created xsi:type="dcterms:W3CDTF">2021-02-15T17:57:17Z</dcterms:created>
  <dcterms:modified xsi:type="dcterms:W3CDTF">2021-02-24T23:22:32Z</dcterms:modified>
</cp:coreProperties>
</file>